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80" r:id="rId3"/>
    <p:sldId id="281" r:id="rId4"/>
    <p:sldId id="282" r:id="rId5"/>
    <p:sldId id="283" r:id="rId6"/>
    <p:sldId id="284" r:id="rId7"/>
    <p:sldId id="285" r:id="rId8"/>
    <p:sldId id="286" r:id="rId9"/>
    <p:sldId id="300" r:id="rId10"/>
    <p:sldId id="304" r:id="rId11"/>
    <p:sldId id="287" r:id="rId12"/>
    <p:sldId id="305" r:id="rId13"/>
    <p:sldId id="288" r:id="rId14"/>
    <p:sldId id="289" r:id="rId15"/>
    <p:sldId id="290" r:id="rId16"/>
    <p:sldId id="291" r:id="rId17"/>
    <p:sldId id="292" r:id="rId18"/>
    <p:sldId id="293" r:id="rId19"/>
    <p:sldId id="295" r:id="rId20"/>
    <p:sldId id="306" r:id="rId21"/>
    <p:sldId id="296" r:id="rId22"/>
    <p:sldId id="297" r:id="rId23"/>
    <p:sldId id="298" r:id="rId24"/>
    <p:sldId id="309" r:id="rId25"/>
    <p:sldId id="310" r:id="rId26"/>
    <p:sldId id="311" r:id="rId27"/>
    <p:sldId id="312" r:id="rId28"/>
    <p:sldId id="313" r:id="rId29"/>
    <p:sldId id="31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2" autoAdjust="0"/>
    <p:restoredTop sz="94685" autoAdjust="0"/>
  </p:normalViewPr>
  <p:slideViewPr>
    <p:cSldViewPr>
      <p:cViewPr varScale="1">
        <p:scale>
          <a:sx n="87" d="100"/>
          <a:sy n="87" d="100"/>
        </p:scale>
        <p:origin x="90" y="162"/>
      </p:cViewPr>
      <p:guideLst>
        <p:guide orient="horz" pos="2160"/>
        <p:guide pos="2880"/>
      </p:guideLst>
    </p:cSldViewPr>
  </p:slideViewPr>
  <p:outlineViewPr>
    <p:cViewPr>
      <p:scale>
        <a:sx n="33" d="100"/>
        <a:sy n="33" d="100"/>
      </p:scale>
      <p:origin x="0" y="-4398"/>
    </p:cViewPr>
  </p:outlineViewPr>
  <p:notesTextViewPr>
    <p:cViewPr>
      <p:scale>
        <a:sx n="100" d="100"/>
        <a:sy n="100" d="100"/>
      </p:scale>
      <p:origin x="0" y="0"/>
    </p:cViewPr>
  </p:notesTextViewPr>
  <p:sorterViewPr>
    <p:cViewPr>
      <p:scale>
        <a:sx n="66" d="100"/>
        <a:sy n="66" d="100"/>
      </p:scale>
      <p:origin x="0" y="6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6177170E-5E7A-461C-B6EE-8D7AABD5EEE0}" type="datetimeFigureOut">
              <a:rPr lang="en-US"/>
              <a:pPr>
                <a:defRPr/>
              </a:pPr>
              <a:t>4/4/2018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E301AED8-3A34-4086-B147-7DFD9A04B4C3}" type="slidenum">
              <a:rPr lang="en-US"/>
              <a:pPr>
                <a:defRPr/>
              </a:pPr>
              <a:t>‹#›</a:t>
            </a:fld>
            <a:endParaRPr lang="en-US"/>
          </a:p>
        </p:txBody>
      </p:sp>
    </p:spTree>
    <p:extLst>
      <p:ext uri="{BB962C8B-B14F-4D97-AF65-F5344CB8AC3E}">
        <p14:creationId xmlns:p14="http://schemas.microsoft.com/office/powerpoint/2010/main" val="1233893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995A85-D84D-4082-B3A9-29D8786C9D4B}" type="slidenum">
              <a:rPr lang="en-US"/>
              <a:pPr>
                <a:defRPr/>
              </a:pPr>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5730" y="104458"/>
            <a:ext cx="662940" cy="703580"/>
          </a:xfrm>
          <a:prstGeom prst="rect">
            <a:avLst/>
          </a:prstGeom>
          <a:noFill/>
          <a:ln>
            <a:noFill/>
          </a:ln>
        </p:spPr>
      </p:pic>
      <p:pic>
        <p:nvPicPr>
          <p:cNvPr id="8" name="Picture 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0130" y="113072"/>
            <a:ext cx="1028700" cy="685800"/>
          </a:xfrm>
          <a:prstGeom prst="rect">
            <a:avLst/>
          </a:prstGeom>
          <a:noFill/>
          <a:ln>
            <a:noFill/>
          </a:ln>
        </p:spPr>
      </p:pic>
    </p:spTree>
    <p:extLst>
      <p:ext uri="{BB962C8B-B14F-4D97-AF65-F5344CB8AC3E}">
        <p14:creationId xmlns:p14="http://schemas.microsoft.com/office/powerpoint/2010/main" val="91152380"/>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9779EB-6002-45C2-A834-5ACB646C41D8}" type="slidenum">
              <a:rPr lang="en-US"/>
              <a:pPr>
                <a:defRPr/>
              </a:pPr>
              <a:t>‹#›</a:t>
            </a:fld>
            <a:endParaRPr lang="en-US"/>
          </a:p>
        </p:txBody>
      </p:sp>
    </p:spTree>
    <p:extLst>
      <p:ext uri="{BB962C8B-B14F-4D97-AF65-F5344CB8AC3E}">
        <p14:creationId xmlns:p14="http://schemas.microsoft.com/office/powerpoint/2010/main" val="834765693"/>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209DD3-8398-413B-93CF-28300C065870}" type="slidenum">
              <a:rPr lang="en-US"/>
              <a:pPr>
                <a:defRPr/>
              </a:pPr>
              <a:t>‹#›</a:t>
            </a:fld>
            <a:endParaRPr lang="en-US"/>
          </a:p>
        </p:txBody>
      </p:sp>
    </p:spTree>
    <p:extLst>
      <p:ext uri="{BB962C8B-B14F-4D97-AF65-F5344CB8AC3E}">
        <p14:creationId xmlns:p14="http://schemas.microsoft.com/office/powerpoint/2010/main" val="1246490019"/>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9D5850-DAE8-409D-809A-F22D599F5452}" type="slidenum">
              <a:rPr lang="en-US"/>
              <a:pPr>
                <a:defRPr/>
              </a:pPr>
              <a:t>‹#›</a:t>
            </a:fld>
            <a:endParaRPr lang="en-US"/>
          </a:p>
        </p:txBody>
      </p:sp>
    </p:spTree>
    <p:extLst>
      <p:ext uri="{BB962C8B-B14F-4D97-AF65-F5344CB8AC3E}">
        <p14:creationId xmlns:p14="http://schemas.microsoft.com/office/powerpoint/2010/main" val="2380529359"/>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211DD6-C067-4082-AE1E-94FB0DE5420F}" type="slidenum">
              <a:rPr lang="en-US"/>
              <a:pPr>
                <a:defRPr/>
              </a:pPr>
              <a:t>‹#›</a:t>
            </a:fld>
            <a:endParaRPr lang="en-US"/>
          </a:p>
        </p:txBody>
      </p:sp>
    </p:spTree>
    <p:extLst>
      <p:ext uri="{BB962C8B-B14F-4D97-AF65-F5344CB8AC3E}">
        <p14:creationId xmlns:p14="http://schemas.microsoft.com/office/powerpoint/2010/main" val="1668868560"/>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CF511B-9745-4208-9AA0-61A4BB11FA9F}" type="slidenum">
              <a:rPr lang="en-US"/>
              <a:pPr>
                <a:defRPr/>
              </a:pPr>
              <a:t>‹#›</a:t>
            </a:fld>
            <a:endParaRPr lang="en-US"/>
          </a:p>
        </p:txBody>
      </p:sp>
    </p:spTree>
    <p:extLst>
      <p:ext uri="{BB962C8B-B14F-4D97-AF65-F5344CB8AC3E}">
        <p14:creationId xmlns:p14="http://schemas.microsoft.com/office/powerpoint/2010/main" val="1578751806"/>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091778D-A642-4538-B469-CD64A2AF5CF2}" type="slidenum">
              <a:rPr lang="en-US"/>
              <a:pPr>
                <a:defRPr/>
              </a:pPr>
              <a:t>‹#›</a:t>
            </a:fld>
            <a:endParaRPr lang="en-US"/>
          </a:p>
        </p:txBody>
      </p:sp>
    </p:spTree>
    <p:extLst>
      <p:ext uri="{BB962C8B-B14F-4D97-AF65-F5344CB8AC3E}">
        <p14:creationId xmlns:p14="http://schemas.microsoft.com/office/powerpoint/2010/main" val="3855201110"/>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DB9CA9-D510-4D3A-AA15-10CEADE07F78}" type="slidenum">
              <a:rPr lang="en-US"/>
              <a:pPr>
                <a:defRPr/>
              </a:pPr>
              <a:t>‹#›</a:t>
            </a:fld>
            <a:endParaRPr lang="en-US"/>
          </a:p>
        </p:txBody>
      </p:sp>
    </p:spTree>
    <p:extLst>
      <p:ext uri="{BB962C8B-B14F-4D97-AF65-F5344CB8AC3E}">
        <p14:creationId xmlns:p14="http://schemas.microsoft.com/office/powerpoint/2010/main" val="3536461769"/>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746B4E-160D-445A-9D7E-F600C44B64A0}" type="slidenum">
              <a:rPr lang="en-US"/>
              <a:pPr>
                <a:defRPr/>
              </a:pPr>
              <a:t>‹#›</a:t>
            </a:fld>
            <a:endParaRPr lang="en-US"/>
          </a:p>
        </p:txBody>
      </p:sp>
    </p:spTree>
    <p:extLst>
      <p:ext uri="{BB962C8B-B14F-4D97-AF65-F5344CB8AC3E}">
        <p14:creationId xmlns:p14="http://schemas.microsoft.com/office/powerpoint/2010/main" val="633566723"/>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6335E0-4034-43AB-8289-316D0E168854}" type="slidenum">
              <a:rPr lang="en-US"/>
              <a:pPr>
                <a:defRPr/>
              </a:pPr>
              <a:t>‹#›</a:t>
            </a:fld>
            <a:endParaRPr lang="en-US"/>
          </a:p>
        </p:txBody>
      </p:sp>
    </p:spTree>
    <p:extLst>
      <p:ext uri="{BB962C8B-B14F-4D97-AF65-F5344CB8AC3E}">
        <p14:creationId xmlns:p14="http://schemas.microsoft.com/office/powerpoint/2010/main" val="3292551782"/>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FEB482-471D-4977-9ACD-EBCB9C966AEA}" type="slidenum">
              <a:rPr lang="en-US"/>
              <a:pPr>
                <a:defRPr/>
              </a:pPr>
              <a:t>‹#›</a:t>
            </a:fld>
            <a:endParaRPr lang="en-US"/>
          </a:p>
        </p:txBody>
      </p:sp>
    </p:spTree>
    <p:extLst>
      <p:ext uri="{BB962C8B-B14F-4D97-AF65-F5344CB8AC3E}">
        <p14:creationId xmlns:p14="http://schemas.microsoft.com/office/powerpoint/2010/main" val="1550589563"/>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8174CFE-1EB8-4A63-8FB8-AFE3498B24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1295400"/>
            <a:ext cx="7696200" cy="1295400"/>
          </a:xfrm>
        </p:spPr>
        <p:txBody>
          <a:bodyPr/>
          <a:lstStyle/>
          <a:p>
            <a:pPr eaLnBrk="1" hangingPunct="1"/>
            <a:r>
              <a:rPr lang="en-US" altLang="en-US" sz="6600" dirty="0" smtClean="0">
                <a:latin typeface="Arial Rounded MT Bold" pitchFamily="34" charset="0"/>
              </a:rPr>
              <a:t>4.2 Microsoft Word</a:t>
            </a:r>
          </a:p>
        </p:txBody>
      </p:sp>
      <p:pic>
        <p:nvPicPr>
          <p:cNvPr id="2051" name="Picture 4"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32438" y="2895600"/>
            <a:ext cx="36115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p:cNvSpPr txBox="1">
            <a:spLocks noChangeArrowheads="1"/>
          </p:cNvSpPr>
          <p:nvPr/>
        </p:nvSpPr>
        <p:spPr bwMode="auto">
          <a:xfrm>
            <a:off x="304800" y="2057400"/>
            <a:ext cx="8610600" cy="4586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This file has not yet been saved so its name is Document1.</a:t>
            </a:r>
          </a:p>
          <a:p>
            <a:pPr eaLnBrk="1" hangingPunct="1">
              <a:spcBef>
                <a:spcPct val="0"/>
              </a:spcBef>
              <a:buFontTx/>
              <a:buNone/>
            </a:pPr>
            <a:endParaRPr lang="en-US" altLang="en-US" sz="3600"/>
          </a:p>
          <a:p>
            <a:pPr eaLnBrk="1" hangingPunct="1">
              <a:spcBef>
                <a:spcPct val="0"/>
              </a:spcBef>
              <a:buFontTx/>
              <a:buNone/>
            </a:pPr>
            <a:r>
              <a:rPr lang="en-US" altLang="en-US" sz="3600"/>
              <a:t>Files created in Microsoft Word are often referred to as documents </a:t>
            </a:r>
            <a:r>
              <a:rPr lang="en-US" altLang="en-US" sz="3600" i="1"/>
              <a:t>and</a:t>
            </a:r>
            <a:r>
              <a:rPr lang="en-US" altLang="en-US" sz="3600"/>
              <a:t> have the file extension .doc or .docx</a:t>
            </a:r>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3" name="Rectangle 2" title="Document Title"/>
          <p:cNvSpPr/>
          <p:nvPr/>
        </p:nvSpPr>
        <p:spPr>
          <a:xfrm>
            <a:off x="990600" y="0"/>
            <a:ext cx="72390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Not Saved</a:t>
            </a:r>
            <a:endParaRPr lang="en-US" dirty="0"/>
          </a:p>
        </p:txBody>
      </p:sp>
      <p:pic>
        <p:nvPicPr>
          <p:cNvPr id="8" name="Picture 7"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9" name="Picture 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p:cNvSpPr txBox="1">
            <a:spLocks noChangeArrowheads="1"/>
          </p:cNvSpPr>
          <p:nvPr/>
        </p:nvSpPr>
        <p:spPr bwMode="auto">
          <a:xfrm>
            <a:off x="419100" y="2057400"/>
            <a:ext cx="84963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The area outlined in red contains the minimize, maximize/restore and close buttons for the program window.</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algn="r" eaLnBrk="1" hangingPunct="1">
              <a:spcBef>
                <a:spcPct val="0"/>
              </a:spcBef>
              <a:buFontTx/>
              <a:buNone/>
            </a:pPr>
            <a:endParaRPr lang="en-US" altLang="en-US" sz="2800"/>
          </a:p>
        </p:txBody>
      </p:sp>
      <p:pic>
        <p:nvPicPr>
          <p:cNvPr id="12292" name="Picture 5" descr="program butt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4267200"/>
            <a:ext cx="34290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title="Window Control Buttons"/>
          <p:cNvSpPr/>
          <p:nvPr/>
        </p:nvSpPr>
        <p:spPr>
          <a:xfrm>
            <a:off x="8305800" y="0"/>
            <a:ext cx="8382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title="Window Control Buttons"/>
          <p:cNvSpPr/>
          <p:nvPr/>
        </p:nvSpPr>
        <p:spPr>
          <a:xfrm>
            <a:off x="4067175" y="4267200"/>
            <a:ext cx="2219325"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Window Control Icons</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p:cNvSpPr txBox="1">
            <a:spLocks noChangeArrowheads="1"/>
          </p:cNvSpPr>
          <p:nvPr/>
        </p:nvSpPr>
        <p:spPr bwMode="auto">
          <a:xfrm>
            <a:off x="419100" y="2057400"/>
            <a:ext cx="8496300" cy="4324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dirty="0"/>
              <a:t>These three buttons are on almost every window that opens in a </a:t>
            </a:r>
            <a:r>
              <a:rPr lang="en-US" altLang="en-US" sz="3600" dirty="0" smtClean="0"/>
              <a:t>Windows-based </a:t>
            </a:r>
            <a:r>
              <a:rPr lang="en-US" altLang="en-US" sz="3600" dirty="0"/>
              <a:t>platform.</a:t>
            </a:r>
          </a:p>
          <a:p>
            <a:pPr eaLnBrk="1" hangingPunct="1">
              <a:spcBef>
                <a:spcPct val="0"/>
              </a:spcBef>
              <a:buFontTx/>
              <a:buNone/>
            </a:pPr>
            <a:r>
              <a:rPr lang="en-US" altLang="en-US" sz="3600" dirty="0"/>
              <a:t>They are on Mac windows as well, but they are circles instead of squares.</a:t>
            </a:r>
          </a:p>
          <a:p>
            <a:pPr eaLnBrk="1" hangingPunct="1">
              <a:spcBef>
                <a:spcPct val="0"/>
              </a:spcBef>
              <a:buFontTx/>
              <a:buNone/>
            </a:pPr>
            <a:endParaRPr lang="en-US" altLang="en-US" sz="1100" dirty="0"/>
          </a:p>
          <a:p>
            <a:pPr eaLnBrk="1" hangingPunct="1">
              <a:spcBef>
                <a:spcPct val="0"/>
              </a:spcBef>
              <a:buFontTx/>
              <a:buNone/>
            </a:pPr>
            <a:endParaRPr lang="en-US" altLang="en-US" sz="2400" dirty="0"/>
          </a:p>
          <a:p>
            <a:pPr eaLnBrk="1" hangingPunct="1">
              <a:spcBef>
                <a:spcPct val="0"/>
              </a:spcBef>
              <a:buFontTx/>
              <a:buNone/>
            </a:pPr>
            <a:endParaRPr lang="en-US" altLang="en-US" dirty="0"/>
          </a:p>
          <a:p>
            <a:pPr algn="r" eaLnBrk="1" hangingPunct="1">
              <a:spcBef>
                <a:spcPct val="0"/>
              </a:spcBef>
              <a:buFontTx/>
              <a:buNone/>
            </a:pPr>
            <a:endParaRPr lang="en-US" altLang="en-US" sz="2800" dirty="0"/>
          </a:p>
        </p:txBody>
      </p:sp>
      <p:pic>
        <p:nvPicPr>
          <p:cNvPr id="13316" name="Picture 5" descr="program butt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053013"/>
            <a:ext cx="34290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title="Window Control Buttons"/>
          <p:cNvSpPr/>
          <p:nvPr/>
        </p:nvSpPr>
        <p:spPr>
          <a:xfrm>
            <a:off x="8305800" y="0"/>
            <a:ext cx="8382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title="Window Control Buttons"/>
          <p:cNvSpPr/>
          <p:nvPr/>
        </p:nvSpPr>
        <p:spPr>
          <a:xfrm>
            <a:off x="3800475" y="5056188"/>
            <a:ext cx="2219325"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Three Buttons</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4" name="Text Box 6"/>
          <p:cNvSpPr txBox="1">
            <a:spLocks noChangeArrowheads="1"/>
          </p:cNvSpPr>
          <p:nvPr/>
        </p:nvSpPr>
        <p:spPr bwMode="auto">
          <a:xfrm>
            <a:off x="228600" y="1981200"/>
            <a:ext cx="86868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When you click the </a:t>
            </a:r>
            <a:r>
              <a:rPr lang="en-US" altLang="en-US" sz="3600">
                <a:solidFill>
                  <a:srgbClr val="FF0000"/>
                </a:solidFill>
              </a:rPr>
              <a:t>minimize</a:t>
            </a:r>
            <a:r>
              <a:rPr lang="en-US" altLang="en-US" sz="3600"/>
              <a:t> button the program becomes a button on the Windows taskbar located at the bottom of the screen.</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p:txBody>
      </p:sp>
      <p:pic>
        <p:nvPicPr>
          <p:cNvPr id="14340" name="Picture 5" descr="program butt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5413" y="4367213"/>
            <a:ext cx="388620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title="Minimize Button"/>
          <p:cNvSpPr/>
          <p:nvPr/>
        </p:nvSpPr>
        <p:spPr>
          <a:xfrm>
            <a:off x="8382000" y="0"/>
            <a:ext cx="3048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title="Minimize Button"/>
          <p:cNvSpPr/>
          <p:nvPr/>
        </p:nvSpPr>
        <p:spPr>
          <a:xfrm>
            <a:off x="4114800" y="4465638"/>
            <a:ext cx="762000" cy="6397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Minimize Button</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3974"/>
                                        </p:tgtEl>
                                        <p:attrNameLst>
                                          <p:attrName>style.visibility</p:attrName>
                                        </p:attrNameLst>
                                      </p:cBhvr>
                                      <p:to>
                                        <p:strVal val="visible"/>
                                      </p:to>
                                    </p:set>
                                    <p:animEffect transition="in" filter="fade">
                                      <p:cBhvr>
                                        <p:cTn id="7" dur="1000"/>
                                        <p:tgtEl>
                                          <p:spTgt spid="83974"/>
                                        </p:tgtEl>
                                      </p:cBhvr>
                                    </p:animEffect>
                                    <p:anim calcmode="lin" valueType="num">
                                      <p:cBhvr>
                                        <p:cTn id="8" dur="1000" fill="hold"/>
                                        <p:tgtEl>
                                          <p:spTgt spid="83974"/>
                                        </p:tgtEl>
                                        <p:attrNameLst>
                                          <p:attrName>ppt_x</p:attrName>
                                        </p:attrNameLst>
                                      </p:cBhvr>
                                      <p:tavLst>
                                        <p:tav tm="0">
                                          <p:val>
                                            <p:strVal val="#ppt_x"/>
                                          </p:val>
                                        </p:tav>
                                        <p:tav tm="100000">
                                          <p:val>
                                            <p:strVal val="#ppt_x"/>
                                          </p:val>
                                        </p:tav>
                                      </p:tavLst>
                                    </p:anim>
                                    <p:anim calcmode="lin" valueType="num">
                                      <p:cBhvr>
                                        <p:cTn id="9" dur="1000" fill="hold"/>
                                        <p:tgtEl>
                                          <p:spTgt spid="83974"/>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228600" y="1981200"/>
            <a:ext cx="8686800" cy="4586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You can restore the document to its original shape and size by either:</a:t>
            </a:r>
          </a:p>
          <a:p>
            <a:pPr eaLnBrk="1" hangingPunct="1">
              <a:spcBef>
                <a:spcPct val="0"/>
              </a:spcBef>
              <a:buFontTx/>
              <a:buNone/>
            </a:pPr>
            <a:r>
              <a:rPr lang="en-US" altLang="en-US" sz="3600"/>
              <a:t>Clicking on the button on the task bar one time to restore it to active mode,</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5" name="Rectangle 4" title="Restore Button"/>
          <p:cNvSpPr/>
          <p:nvPr/>
        </p:nvSpPr>
        <p:spPr>
          <a:xfrm>
            <a:off x="8534400" y="0"/>
            <a:ext cx="3429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365" name="Picture 2" title="Task B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350" y="4724400"/>
            <a:ext cx="81724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title="Word Icon"/>
          <p:cNvSpPr/>
          <p:nvPr/>
        </p:nvSpPr>
        <p:spPr>
          <a:xfrm>
            <a:off x="7696200" y="4724400"/>
            <a:ext cx="933450" cy="762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Task Bar Restore</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1000"/>
                                        <p:tgtEl>
                                          <p:spTgt spid="10246"/>
                                        </p:tgtEl>
                                      </p:cBhvr>
                                    </p:animEffect>
                                    <p:anim calcmode="lin" valueType="num">
                                      <p:cBhvr>
                                        <p:cTn id="8" dur="1000" fill="hold"/>
                                        <p:tgtEl>
                                          <p:spTgt spid="10246"/>
                                        </p:tgtEl>
                                        <p:attrNameLst>
                                          <p:attrName>ppt_x</p:attrName>
                                        </p:attrNameLst>
                                      </p:cBhvr>
                                      <p:tavLst>
                                        <p:tav tm="0">
                                          <p:val>
                                            <p:strVal val="#ppt_x"/>
                                          </p:val>
                                        </p:tav>
                                        <p:tav tm="100000">
                                          <p:val>
                                            <p:strVal val="#ppt_x"/>
                                          </p:val>
                                        </p:tav>
                                      </p:tavLst>
                                    </p:anim>
                                    <p:anim calcmode="lin" valueType="num">
                                      <p:cBhvr>
                                        <p:cTn id="9" dur="1000" fill="hold"/>
                                        <p:tgtEl>
                                          <p:spTgt spid="10246"/>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4"/>
          <p:cNvSpPr txBox="1">
            <a:spLocks noChangeArrowheads="1"/>
          </p:cNvSpPr>
          <p:nvPr/>
        </p:nvSpPr>
        <p:spPr bwMode="auto">
          <a:xfrm>
            <a:off x="304800" y="1873250"/>
            <a:ext cx="8534400" cy="470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If you have multiple files from the same program open you will need to select the one you want to restore to active mode.</a:t>
            </a:r>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3600"/>
          </a:p>
          <a:p>
            <a:pPr eaLnBrk="1" hangingPunct="1">
              <a:spcBef>
                <a:spcPct val="0"/>
              </a:spcBef>
              <a:buFontTx/>
              <a:buNone/>
            </a:pPr>
            <a:endParaRPr lang="en-US" altLang="en-US" sz="2400"/>
          </a:p>
          <a:p>
            <a:pPr eaLnBrk="1" hangingPunct="1">
              <a:spcBef>
                <a:spcPct val="0"/>
              </a:spcBef>
              <a:buFontTx/>
              <a:buNone/>
            </a:pPr>
            <a:endParaRPr lang="en-US" altLang="en-US"/>
          </a:p>
          <a:p>
            <a:pPr algn="r" eaLnBrk="1" hangingPunct="1">
              <a:spcBef>
                <a:spcPct val="0"/>
              </a:spcBef>
              <a:buFontTx/>
              <a:buNone/>
            </a:pPr>
            <a:endParaRPr lang="en-US" altLang="en-US" sz="2800"/>
          </a:p>
        </p:txBody>
      </p:sp>
      <p:pic>
        <p:nvPicPr>
          <p:cNvPr id="16389" name="Picture 1" title="Miltiple File Selec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03363" y="3733800"/>
            <a:ext cx="62103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hidden="1"/>
          <p:cNvSpPr>
            <a:spLocks noGrp="1"/>
          </p:cNvSpPr>
          <p:nvPr>
            <p:ph type="title" idx="4294967295"/>
          </p:nvPr>
        </p:nvSpPr>
        <p:spPr/>
        <p:txBody>
          <a:bodyPr/>
          <a:lstStyle/>
          <a:p>
            <a:r>
              <a:rPr lang="en-US" dirty="0" smtClean="0"/>
              <a:t>Multiple</a:t>
            </a:r>
            <a:r>
              <a:rPr lang="en-US" baseline="0" dirty="0" smtClean="0"/>
              <a:t> Files</a:t>
            </a:r>
            <a:endParaRPr lang="en-US" dirty="0"/>
          </a:p>
        </p:txBody>
      </p:sp>
      <p:pic>
        <p:nvPicPr>
          <p:cNvPr id="9" name="Picture 8"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773420"/>
            <a:ext cx="662940" cy="703580"/>
          </a:xfrm>
          <a:prstGeom prst="rect">
            <a:avLst/>
          </a:prstGeom>
          <a:noFill/>
          <a:ln>
            <a:noFill/>
          </a:ln>
        </p:spPr>
      </p:pic>
      <p:pic>
        <p:nvPicPr>
          <p:cNvPr id="10" name="Picture 9"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782034"/>
            <a:ext cx="1028700" cy="685800"/>
          </a:xfrm>
          <a:prstGeom prst="rect">
            <a:avLst/>
          </a:prstGeom>
          <a:noFill/>
          <a:ln>
            <a:noFill/>
          </a:ln>
        </p:spPr>
      </p:pic>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228600" y="1905000"/>
            <a:ext cx="87630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When you click the </a:t>
            </a:r>
            <a:r>
              <a:rPr lang="en-US" altLang="en-US" sz="3600">
                <a:solidFill>
                  <a:srgbClr val="FF0000"/>
                </a:solidFill>
              </a:rPr>
              <a:t>maximize / restore</a:t>
            </a:r>
            <a:r>
              <a:rPr lang="en-US" altLang="en-US" sz="3600"/>
              <a:t> button the program assumes the same shape and size it was before you minimized it.</a:t>
            </a:r>
          </a:p>
          <a:p>
            <a:pPr eaLnBrk="1" hangingPunct="1">
              <a:spcBef>
                <a:spcPct val="0"/>
              </a:spcBef>
              <a:buFontTx/>
              <a:buNone/>
            </a:pPr>
            <a:r>
              <a:rPr lang="en-US" altLang="en-US" sz="3600"/>
              <a:t>Or</a:t>
            </a:r>
          </a:p>
          <a:p>
            <a:pPr eaLnBrk="1" hangingPunct="1">
              <a:spcBef>
                <a:spcPct val="0"/>
              </a:spcBef>
              <a:buFontTx/>
              <a:buNone/>
            </a:pPr>
            <a:r>
              <a:rPr lang="en-US" altLang="en-US" sz="3600"/>
              <a:t>The program window will fill the screen.</a:t>
            </a:r>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p:txBody>
      </p:sp>
      <p:pic>
        <p:nvPicPr>
          <p:cNvPr id="17412" name="Picture 7" descr="program butt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721100"/>
            <a:ext cx="38862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title="Restore Button"/>
          <p:cNvSpPr/>
          <p:nvPr/>
        </p:nvSpPr>
        <p:spPr>
          <a:xfrm>
            <a:off x="8534400" y="0"/>
            <a:ext cx="152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title="Restore Button"/>
          <p:cNvSpPr/>
          <p:nvPr/>
        </p:nvSpPr>
        <p:spPr>
          <a:xfrm>
            <a:off x="5334000" y="3770313"/>
            <a:ext cx="838200" cy="7254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Maximize/Restore Button</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fade">
                                      <p:cBhvr>
                                        <p:cTn id="7" dur="1000"/>
                                        <p:tgtEl>
                                          <p:spTgt spid="6152"/>
                                        </p:tgtEl>
                                      </p:cBhvr>
                                    </p:animEffect>
                                    <p:anim calcmode="lin" valueType="num">
                                      <p:cBhvr>
                                        <p:cTn id="8" dur="1000" fill="hold"/>
                                        <p:tgtEl>
                                          <p:spTgt spid="6152"/>
                                        </p:tgtEl>
                                        <p:attrNameLst>
                                          <p:attrName>ppt_x</p:attrName>
                                        </p:attrNameLst>
                                      </p:cBhvr>
                                      <p:tavLst>
                                        <p:tav tm="0">
                                          <p:val>
                                            <p:strVal val="#ppt_x"/>
                                          </p:val>
                                        </p:tav>
                                        <p:tav tm="100000">
                                          <p:val>
                                            <p:strVal val="#ppt_x"/>
                                          </p:val>
                                        </p:tav>
                                      </p:tavLst>
                                    </p:anim>
                                    <p:anim calcmode="lin" valueType="num">
                                      <p:cBhvr>
                                        <p:cTn id="9" dur="1000" fill="hold"/>
                                        <p:tgtEl>
                                          <p:spTgt spid="6152"/>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p:cNvSpPr txBox="1">
            <a:spLocks noChangeArrowheads="1"/>
          </p:cNvSpPr>
          <p:nvPr/>
        </p:nvSpPr>
        <p:spPr bwMode="auto">
          <a:xfrm>
            <a:off x="152400" y="1676400"/>
            <a:ext cx="8782050" cy="4770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When you click the </a:t>
            </a:r>
            <a:r>
              <a:rPr lang="en-US" altLang="en-US" sz="3600">
                <a:solidFill>
                  <a:srgbClr val="FF0000"/>
                </a:solidFill>
              </a:rPr>
              <a:t>close</a:t>
            </a:r>
            <a:r>
              <a:rPr lang="en-US" altLang="en-US" sz="3600"/>
              <a:t> button the program will ask you if you want to save the changes if you have made any changes. Once you have responded to this question the program will close.</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pic>
        <p:nvPicPr>
          <p:cNvPr id="18436" name="Picture 4" descr="program butt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748213"/>
            <a:ext cx="388620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title="Close Button"/>
          <p:cNvSpPr/>
          <p:nvPr/>
        </p:nvSpPr>
        <p:spPr>
          <a:xfrm>
            <a:off x="8724900" y="0"/>
            <a:ext cx="4191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title="Close Button"/>
          <p:cNvSpPr/>
          <p:nvPr/>
        </p:nvSpPr>
        <p:spPr>
          <a:xfrm>
            <a:off x="5708650" y="4773613"/>
            <a:ext cx="838200" cy="747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Close Button</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228600" y="1828800"/>
            <a:ext cx="8686800" cy="4832350"/>
          </a:xfrm>
          <a:prstGeom prst="rect">
            <a:avLst/>
          </a:prstGeom>
          <a:solidFill>
            <a:schemeClr val="bg1"/>
          </a:solidFill>
          <a:ln>
            <a:noFill/>
          </a:ln>
          <a:effectLst/>
          <a:extLst/>
        </p:spPr>
        <p:txBody>
          <a:bodyPr>
            <a:spAutoFit/>
          </a:bodyPr>
          <a:lstStyle/>
          <a:p>
            <a:pPr>
              <a:defRPr/>
            </a:pPr>
            <a:r>
              <a:rPr lang="en-US" sz="3600" dirty="0">
                <a:cs typeface="+mn-cs"/>
              </a:rPr>
              <a:t>The area outlined in red is called the quick access toolbar.</a:t>
            </a:r>
          </a:p>
          <a:p>
            <a:pPr>
              <a:defRPr/>
            </a:pPr>
            <a:endParaRPr lang="en-US" sz="1100" dirty="0">
              <a:cs typeface="+mn-cs"/>
            </a:endParaRPr>
          </a:p>
          <a:p>
            <a:pPr>
              <a:defRPr/>
            </a:pPr>
            <a:r>
              <a:rPr lang="en-US" sz="3600" dirty="0">
                <a:cs typeface="+mn-cs"/>
              </a:rPr>
              <a:t>It contains the most commonly used commands in Microsoft Word:</a:t>
            </a:r>
          </a:p>
          <a:p>
            <a:pPr>
              <a:defRPr/>
            </a:pPr>
            <a:endParaRPr lang="en-US" sz="1000" dirty="0">
              <a:cs typeface="+mn-cs"/>
            </a:endParaRPr>
          </a:p>
          <a:p>
            <a:pPr marL="1371600" lvl="2" indent="-457200">
              <a:buFont typeface="+mj-lt"/>
              <a:buAutoNum type="arabicPeriod"/>
              <a:defRPr/>
            </a:pPr>
            <a:r>
              <a:rPr lang="en-US" sz="3600" dirty="0">
                <a:cs typeface="+mn-cs"/>
              </a:rPr>
              <a:t>Save</a:t>
            </a:r>
          </a:p>
          <a:p>
            <a:pPr marL="1371600" lvl="2" indent="-457200">
              <a:buFont typeface="+mj-lt"/>
              <a:buAutoNum type="arabicPeriod"/>
              <a:defRPr/>
            </a:pPr>
            <a:r>
              <a:rPr lang="en-US" sz="3600" dirty="0">
                <a:cs typeface="+mn-cs"/>
              </a:rPr>
              <a:t>Undo</a:t>
            </a:r>
          </a:p>
          <a:p>
            <a:pPr marL="1371600" lvl="2" indent="-457200">
              <a:buFont typeface="+mj-lt"/>
              <a:buAutoNum type="arabicPeriod"/>
              <a:defRPr/>
            </a:pPr>
            <a:r>
              <a:rPr lang="en-US" sz="3600" dirty="0">
                <a:cs typeface="+mn-cs"/>
              </a:rPr>
              <a:t>Repeat</a:t>
            </a:r>
          </a:p>
          <a:p>
            <a:pPr lvl="2" algn="r">
              <a:defRPr/>
            </a:pPr>
            <a:endParaRPr lang="en-US" sz="2800" dirty="0">
              <a:cs typeface="+mn-cs"/>
            </a:endParaRPr>
          </a:p>
        </p:txBody>
      </p:sp>
      <p:sp>
        <p:nvSpPr>
          <p:cNvPr id="5" name="Rectangle 4" title="Quick Access Toolbar"/>
          <p:cNvSpPr/>
          <p:nvPr/>
        </p:nvSpPr>
        <p:spPr>
          <a:xfrm>
            <a:off x="-26988" y="25400"/>
            <a:ext cx="109378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Quick Access Toolbar</a:t>
            </a:r>
            <a:endParaRPr lang="en-US" dirty="0"/>
          </a:p>
        </p:txBody>
      </p:sp>
      <p:pic>
        <p:nvPicPr>
          <p:cNvPr id="8" name="Picture 7"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9" name="Picture 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317">
                                            <p:txEl>
                                              <p:pRg st="2" end="2"/>
                                            </p:txEl>
                                          </p:spTgt>
                                        </p:tgtEl>
                                        <p:attrNameLst>
                                          <p:attrName>style.visibility</p:attrName>
                                        </p:attrNameLst>
                                      </p:cBhvr>
                                      <p:to>
                                        <p:strVal val="visible"/>
                                      </p:to>
                                    </p:set>
                                    <p:animEffect transition="in" filter="fade">
                                      <p:cBhvr>
                                        <p:cTn id="7" dur="1000"/>
                                        <p:tgtEl>
                                          <p:spTgt spid="13317">
                                            <p:txEl>
                                              <p:pRg st="2" end="2"/>
                                            </p:txEl>
                                          </p:spTgt>
                                        </p:tgtEl>
                                      </p:cBhvr>
                                    </p:animEffect>
                                    <p:anim calcmode="lin" valueType="num">
                                      <p:cBhvr>
                                        <p:cTn id="8" dur="1000" fill="hold"/>
                                        <p:tgtEl>
                                          <p:spTgt spid="1331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3317">
                                            <p:txEl>
                                              <p:pRg st="2" end="2"/>
                                            </p:txEl>
                                          </p:spTgt>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8"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381000" y="1963738"/>
            <a:ext cx="85344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Microsoft Office 2007 &amp; 2010 use what is referred to as the “Ribbon” interface. The area outlined in red comprises the Ribbon.</a:t>
            </a:r>
          </a:p>
          <a:p>
            <a:pPr eaLnBrk="1" hangingPunct="1">
              <a:spcBef>
                <a:spcPct val="0"/>
              </a:spcBef>
              <a:buFontTx/>
              <a:buNone/>
            </a:pPr>
            <a:endParaRPr lang="en-US" altLang="en-US" sz="1800"/>
          </a:p>
          <a:p>
            <a:pPr eaLnBrk="1" hangingPunct="1">
              <a:spcBef>
                <a:spcPct val="0"/>
              </a:spcBef>
              <a:buFontTx/>
              <a:buNone/>
            </a:pPr>
            <a:r>
              <a:rPr lang="en-US" altLang="en-US" sz="3600"/>
              <a:t>The ribbons we are going to go over today are the default ribbons.</a:t>
            </a:r>
          </a:p>
          <a:p>
            <a:pP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4" name="Rectangle 3" title="Ribbon Interface"/>
          <p:cNvSpPr/>
          <p:nvPr/>
        </p:nvSpPr>
        <p:spPr>
          <a:xfrm>
            <a:off x="0" y="381000"/>
            <a:ext cx="91440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Ribbon Area</a:t>
            </a:r>
            <a:endParaRPr lang="en-US" dirty="0"/>
          </a:p>
        </p:txBody>
      </p:sp>
      <p:pic>
        <p:nvPicPr>
          <p:cNvPr id="11" name="Picture 10"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2" name="Picture 11"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a:xfrm>
            <a:off x="457200" y="3048000"/>
            <a:ext cx="8229600" cy="1752600"/>
          </a:xfrm>
        </p:spPr>
        <p:txBody>
          <a:bodyPr/>
          <a:lstStyle/>
          <a:p>
            <a:pPr algn="l" eaLnBrk="1" hangingPunct="1"/>
            <a:r>
              <a:rPr lang="en-US" altLang="en-US" sz="3600" smtClean="0"/>
              <a:t>…is the word processing component of the Microsoft Office Suite.</a:t>
            </a:r>
          </a:p>
          <a:p>
            <a:pPr algn="l" eaLnBrk="1" hangingPunct="1"/>
            <a:endParaRPr lang="en-US" altLang="en-US" sz="1400" smtClean="0"/>
          </a:p>
          <a:p>
            <a:pPr algn="l" eaLnBrk="1" hangingPunct="1"/>
            <a:r>
              <a:rPr lang="en-US" altLang="en-US" sz="3600" smtClean="0"/>
              <a:t>It is used primarily to enter, edit, format, save, retrieve and print documents.</a:t>
            </a:r>
          </a:p>
          <a:p>
            <a:pPr algn="l" eaLnBrk="1" hangingPunct="1"/>
            <a:endParaRPr lang="en-US" altLang="en-US" smtClean="0"/>
          </a:p>
        </p:txBody>
      </p:sp>
      <p:sp>
        <p:nvSpPr>
          <p:cNvPr id="3075" name="Rectangle 1026"/>
          <p:cNvSpPr>
            <a:spLocks noGrp="1" noChangeArrowheads="1"/>
          </p:cNvSpPr>
          <p:nvPr>
            <p:ph type="ctrTitle"/>
          </p:nvPr>
        </p:nvSpPr>
        <p:spPr>
          <a:xfrm>
            <a:off x="4419600" y="304800"/>
            <a:ext cx="4745038" cy="2133600"/>
          </a:xfrm>
        </p:spPr>
        <p:txBody>
          <a:bodyPr/>
          <a:lstStyle/>
          <a:p>
            <a:pPr eaLnBrk="1" hangingPunct="1"/>
            <a:r>
              <a:rPr lang="en-US" altLang="en-US" sz="6600" smtClean="0">
                <a:latin typeface="Arial Rounded MT Bold" pitchFamily="34" charset="0"/>
              </a:rPr>
              <a:t>Microsoft</a:t>
            </a:r>
            <a:br>
              <a:rPr lang="en-US" altLang="en-US" sz="6600" smtClean="0">
                <a:latin typeface="Arial Rounded MT Bold" pitchFamily="34" charset="0"/>
              </a:rPr>
            </a:br>
            <a:r>
              <a:rPr lang="en-US" altLang="en-US" sz="6600" smtClean="0">
                <a:latin typeface="Arial Rounded MT Bold" pitchFamily="34" charset="0"/>
              </a:rPr>
              <a:t>Word…</a:t>
            </a:r>
          </a:p>
        </p:txBody>
      </p:sp>
      <p:pic>
        <p:nvPicPr>
          <p:cNvPr id="3076" name="Picture 6"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5181600"/>
            <a:ext cx="152876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Effect transition="in" filter="fade">
                                      <p:cBhvr>
                                        <p:cTn id="14" dur="1000"/>
                                        <p:tgtEl>
                                          <p:spTgt spid="27651">
                                            <p:txEl>
                                              <p:pRg st="2" end="2"/>
                                            </p:txEl>
                                          </p:spTgt>
                                        </p:tgtEl>
                                      </p:cBhvr>
                                    </p:animEffect>
                                    <p:anim calcmode="lin" valueType="num">
                                      <p:cBhvr>
                                        <p:cTn id="15"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381000" y="1963738"/>
            <a:ext cx="8534400" cy="4402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You may customize the ribbon and or a group on the ribbon on your personal computer to have only the features you want to use.</a:t>
            </a:r>
          </a:p>
          <a:p>
            <a:pPr eaLnBrk="1" hangingPunct="1">
              <a:spcBef>
                <a:spcPct val="0"/>
              </a:spcBef>
              <a:buFontTx/>
              <a:buNone/>
            </a:pPr>
            <a:r>
              <a:rPr lang="en-US" altLang="en-US" sz="3600"/>
              <a:t>In order to do this all you have to do is right mouse click on the ribbon or the group you want to customize.</a:t>
            </a:r>
            <a:endParaRPr lang="en-US" altLang="en-US" sz="2400"/>
          </a:p>
          <a:p>
            <a:pPr algn="r" eaLnBrk="1" hangingPunct="1">
              <a:spcBef>
                <a:spcPct val="0"/>
              </a:spcBef>
              <a:buFontTx/>
              <a:buNone/>
            </a:pPr>
            <a:endParaRPr lang="en-US" altLang="en-US" sz="2800"/>
          </a:p>
        </p:txBody>
      </p:sp>
      <p:sp>
        <p:nvSpPr>
          <p:cNvPr id="2" name="Title 1" hidden="1"/>
          <p:cNvSpPr>
            <a:spLocks noGrp="1"/>
          </p:cNvSpPr>
          <p:nvPr>
            <p:ph type="title" idx="4294967295"/>
          </p:nvPr>
        </p:nvSpPr>
        <p:spPr/>
        <p:txBody>
          <a:bodyPr/>
          <a:lstStyle/>
          <a:p>
            <a:r>
              <a:rPr lang="en-US" dirty="0" smtClean="0"/>
              <a:t>Ribbon Customization</a:t>
            </a:r>
            <a:endParaRPr lang="en-US" dirty="0"/>
          </a:p>
        </p:txBody>
      </p:sp>
      <p:pic>
        <p:nvPicPr>
          <p:cNvPr id="7" name="Picture 6"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9" name="Picture 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152400" y="1752600"/>
            <a:ext cx="8839200" cy="4740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The Words File, Home, Insert, etc… outlined in red are referred to as tabs. Each tab has several Groups attached to it.</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1400"/>
          </a:p>
          <a:p>
            <a:pPr eaLnBrk="1" hangingPunct="1">
              <a:spcBef>
                <a:spcPct val="0"/>
              </a:spcBef>
              <a:buFontTx/>
              <a:buNone/>
            </a:pPr>
            <a:endParaRPr lang="en-US" altLang="en-US" sz="18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pic>
        <p:nvPicPr>
          <p:cNvPr id="22532" name="Picture 2" title="Top Menu"/>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122738"/>
            <a:ext cx="80772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title="Tabs Menu"/>
          <p:cNvSpPr/>
          <p:nvPr/>
        </p:nvSpPr>
        <p:spPr>
          <a:xfrm>
            <a:off x="11113" y="228600"/>
            <a:ext cx="3722687"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Tabs</a:t>
            </a:r>
            <a:endParaRPr lang="en-US" dirty="0"/>
          </a:p>
        </p:txBody>
      </p:sp>
      <p:pic>
        <p:nvPicPr>
          <p:cNvPr id="10" name="Picture 9" title="Library Archive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11" name="Picture 10" title="Libraries and Literacy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25" y="-47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0" y="4953000"/>
            <a:ext cx="9156700"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3" eaLnBrk="1" hangingPunct="1">
              <a:spcBef>
                <a:spcPct val="0"/>
              </a:spcBef>
              <a:buFontTx/>
              <a:buNone/>
            </a:pPr>
            <a:r>
              <a:rPr lang="en-US" altLang="en-US" sz="3600"/>
              <a:t>The File Tab menu contains the commands most commonly associated with the file.</a:t>
            </a:r>
          </a:p>
          <a:p>
            <a:pPr marL="0" lvl="3"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2" name="Title 1" hidden="1"/>
          <p:cNvSpPr>
            <a:spLocks noGrp="1"/>
          </p:cNvSpPr>
          <p:nvPr>
            <p:ph type="title" idx="4294967295"/>
          </p:nvPr>
        </p:nvSpPr>
        <p:spPr/>
        <p:txBody>
          <a:bodyPr/>
          <a:lstStyle/>
          <a:p>
            <a:r>
              <a:rPr lang="en-US" dirty="0" smtClean="0"/>
              <a:t>File Tab Menu</a:t>
            </a:r>
            <a:endParaRPr lang="en-US" dirty="0"/>
          </a:p>
        </p:txBody>
      </p:sp>
      <p:pic>
        <p:nvPicPr>
          <p:cNvPr id="7" name="Picture 6"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230620"/>
            <a:ext cx="662940" cy="703580"/>
          </a:xfrm>
          <a:prstGeom prst="rect">
            <a:avLst/>
          </a:prstGeom>
          <a:noFill/>
          <a:ln>
            <a:noFill/>
          </a:ln>
        </p:spPr>
      </p:pic>
      <p:pic>
        <p:nvPicPr>
          <p:cNvPr id="9" name="Picture 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623923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2"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5"/>
          <p:cNvSpPr txBox="1">
            <a:spLocks noChangeArrowheads="1"/>
          </p:cNvSpPr>
          <p:nvPr/>
        </p:nvSpPr>
        <p:spPr bwMode="auto">
          <a:xfrm>
            <a:off x="228600" y="1524000"/>
            <a:ext cx="8763000" cy="464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800"/>
              <a:t>The </a:t>
            </a:r>
            <a:r>
              <a:rPr lang="en-US" altLang="en-US" sz="3600" b="1"/>
              <a:t>Home Tab </a:t>
            </a:r>
            <a:r>
              <a:rPr lang="en-US" altLang="en-US" sz="2800"/>
              <a:t>Groups contain the commands most commonly associated with the formatting and editing of text.</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3600"/>
          </a:p>
          <a:p>
            <a:pPr eaLnBrk="1" hangingPunct="1">
              <a:spcBef>
                <a:spcPct val="0"/>
              </a:spcBef>
              <a:buFontTx/>
              <a:buNone/>
            </a:pPr>
            <a:endParaRPr lang="en-US" altLang="en-US" sz="2400"/>
          </a:p>
          <a:p>
            <a:pPr algn="r" eaLnBrk="1" hangingPunct="1">
              <a:spcBef>
                <a:spcPct val="0"/>
              </a:spcBef>
              <a:buFontTx/>
              <a:buNone/>
            </a:pPr>
            <a:endParaRPr lang="en-US" altLang="en-US" sz="2400"/>
          </a:p>
        </p:txBody>
      </p:sp>
      <p:sp>
        <p:nvSpPr>
          <p:cNvPr id="15" name="TextBox 14"/>
          <p:cNvSpPr txBox="1">
            <a:spLocks noChangeArrowheads="1"/>
          </p:cNvSpPr>
          <p:nvPr/>
        </p:nvSpPr>
        <p:spPr bwMode="auto">
          <a:xfrm>
            <a:off x="498475" y="3816350"/>
            <a:ext cx="1938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Clipboard</a:t>
            </a:r>
          </a:p>
        </p:txBody>
      </p:sp>
      <p:sp>
        <p:nvSpPr>
          <p:cNvPr id="16" name="TextBox 15"/>
          <p:cNvSpPr txBox="1">
            <a:spLocks noChangeArrowheads="1"/>
          </p:cNvSpPr>
          <p:nvPr/>
        </p:nvSpPr>
        <p:spPr bwMode="auto">
          <a:xfrm>
            <a:off x="4038600" y="3835400"/>
            <a:ext cx="1003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Font</a:t>
            </a:r>
          </a:p>
        </p:txBody>
      </p:sp>
      <p:sp>
        <p:nvSpPr>
          <p:cNvPr id="19" name="TextBox 18"/>
          <p:cNvSpPr txBox="1">
            <a:spLocks noChangeArrowheads="1"/>
          </p:cNvSpPr>
          <p:nvPr/>
        </p:nvSpPr>
        <p:spPr bwMode="auto">
          <a:xfrm>
            <a:off x="6589713" y="3810000"/>
            <a:ext cx="2097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Paragraph</a:t>
            </a:r>
          </a:p>
        </p:txBody>
      </p:sp>
      <p:sp>
        <p:nvSpPr>
          <p:cNvPr id="20" name="TextBox 19"/>
          <p:cNvSpPr txBox="1">
            <a:spLocks noChangeArrowheads="1"/>
          </p:cNvSpPr>
          <p:nvPr/>
        </p:nvSpPr>
        <p:spPr bwMode="auto">
          <a:xfrm>
            <a:off x="2584450" y="5054600"/>
            <a:ext cx="1301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Styles</a:t>
            </a:r>
          </a:p>
        </p:txBody>
      </p:sp>
      <p:sp>
        <p:nvSpPr>
          <p:cNvPr id="21" name="TextBox 20"/>
          <p:cNvSpPr txBox="1">
            <a:spLocks noChangeArrowheads="1"/>
          </p:cNvSpPr>
          <p:nvPr/>
        </p:nvSpPr>
        <p:spPr bwMode="auto">
          <a:xfrm>
            <a:off x="5114925" y="5054600"/>
            <a:ext cx="1438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Editing</a:t>
            </a:r>
          </a:p>
        </p:txBody>
      </p:sp>
      <p:sp>
        <p:nvSpPr>
          <p:cNvPr id="14" name="Rectangle 13" title="Clipboard Tab"/>
          <p:cNvSpPr/>
          <p:nvPr/>
        </p:nvSpPr>
        <p:spPr>
          <a:xfrm>
            <a:off x="-36513" y="457200"/>
            <a:ext cx="10271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Font Tab"/>
          <p:cNvSpPr/>
          <p:nvPr/>
        </p:nvSpPr>
        <p:spPr>
          <a:xfrm>
            <a:off x="954088" y="465138"/>
            <a:ext cx="1865312" cy="8302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Paragraph Tab"/>
          <p:cNvSpPr/>
          <p:nvPr/>
        </p:nvSpPr>
        <p:spPr>
          <a:xfrm>
            <a:off x="2819400" y="457200"/>
            <a:ext cx="1447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Styles Tab"/>
          <p:cNvSpPr/>
          <p:nvPr/>
        </p:nvSpPr>
        <p:spPr>
          <a:xfrm>
            <a:off x="4267200" y="465138"/>
            <a:ext cx="38862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Editing Tab"/>
          <p:cNvSpPr/>
          <p:nvPr/>
        </p:nvSpPr>
        <p:spPr>
          <a:xfrm>
            <a:off x="8153400" y="465138"/>
            <a:ext cx="5461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Home Tab</a:t>
            </a:r>
            <a:endParaRPr lang="en-US" dirty="0"/>
          </a:p>
        </p:txBody>
      </p:sp>
      <p:pic>
        <p:nvPicPr>
          <p:cNvPr id="26" name="Picture 25"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27" name="Picture 26"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6"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5"/>
          <p:cNvSpPr txBox="1">
            <a:spLocks noChangeArrowheads="1"/>
          </p:cNvSpPr>
          <p:nvPr/>
        </p:nvSpPr>
        <p:spPr bwMode="auto">
          <a:xfrm>
            <a:off x="152400" y="1524000"/>
            <a:ext cx="8839200" cy="421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Insert</a:t>
            </a:r>
            <a:r>
              <a:rPr lang="en-US" altLang="en-US" sz="3600"/>
              <a:t> </a:t>
            </a:r>
            <a:r>
              <a:rPr lang="en-US" altLang="en-US" sz="3600" b="1"/>
              <a:t>Tab</a:t>
            </a:r>
            <a:r>
              <a:rPr lang="en-US" altLang="en-US" sz="3600"/>
              <a:t> </a:t>
            </a:r>
            <a:r>
              <a:rPr lang="en-US" altLang="en-US"/>
              <a:t>Groups contain the commands most commonly associated with adding something to the document.</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p:txBody>
      </p:sp>
      <p:sp>
        <p:nvSpPr>
          <p:cNvPr id="15" name="TextBox 14"/>
          <p:cNvSpPr txBox="1">
            <a:spLocks noChangeArrowheads="1"/>
          </p:cNvSpPr>
          <p:nvPr/>
        </p:nvSpPr>
        <p:spPr bwMode="auto">
          <a:xfrm>
            <a:off x="498475" y="3587750"/>
            <a:ext cx="1347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Pages</a:t>
            </a:r>
          </a:p>
        </p:txBody>
      </p:sp>
      <p:sp>
        <p:nvSpPr>
          <p:cNvPr id="16" name="TextBox 15"/>
          <p:cNvSpPr txBox="1">
            <a:spLocks noChangeArrowheads="1"/>
          </p:cNvSpPr>
          <p:nvPr/>
        </p:nvSpPr>
        <p:spPr bwMode="auto">
          <a:xfrm>
            <a:off x="3886200" y="3606800"/>
            <a:ext cx="1368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Tables</a:t>
            </a:r>
          </a:p>
        </p:txBody>
      </p:sp>
      <p:sp>
        <p:nvSpPr>
          <p:cNvPr id="19" name="TextBox 18"/>
          <p:cNvSpPr txBox="1">
            <a:spLocks noChangeArrowheads="1"/>
          </p:cNvSpPr>
          <p:nvPr/>
        </p:nvSpPr>
        <p:spPr bwMode="auto">
          <a:xfrm>
            <a:off x="6400800" y="3581400"/>
            <a:ext cx="2257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Illustrations</a:t>
            </a:r>
          </a:p>
        </p:txBody>
      </p:sp>
      <p:sp>
        <p:nvSpPr>
          <p:cNvPr id="20" name="TextBox 19"/>
          <p:cNvSpPr txBox="1">
            <a:spLocks noChangeArrowheads="1"/>
          </p:cNvSpPr>
          <p:nvPr/>
        </p:nvSpPr>
        <p:spPr bwMode="auto">
          <a:xfrm>
            <a:off x="534988" y="5054600"/>
            <a:ext cx="11414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Links</a:t>
            </a:r>
          </a:p>
        </p:txBody>
      </p:sp>
      <p:sp>
        <p:nvSpPr>
          <p:cNvPr id="21" name="TextBox 20"/>
          <p:cNvSpPr txBox="1">
            <a:spLocks noChangeArrowheads="1"/>
          </p:cNvSpPr>
          <p:nvPr/>
        </p:nvSpPr>
        <p:spPr bwMode="auto">
          <a:xfrm>
            <a:off x="3200400" y="4572000"/>
            <a:ext cx="2824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Header/Footer</a:t>
            </a:r>
          </a:p>
        </p:txBody>
      </p:sp>
      <p:sp>
        <p:nvSpPr>
          <p:cNvPr id="14" name="Rectangle 13" title="Pages Tab"/>
          <p:cNvSpPr/>
          <p:nvPr/>
        </p:nvSpPr>
        <p:spPr>
          <a:xfrm>
            <a:off x="-36513" y="457200"/>
            <a:ext cx="8747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Tables Tab"/>
          <p:cNvSpPr/>
          <p:nvPr/>
        </p:nvSpPr>
        <p:spPr>
          <a:xfrm>
            <a:off x="877888" y="457200"/>
            <a:ext cx="341312" cy="830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Illustration Tab"/>
          <p:cNvSpPr/>
          <p:nvPr/>
        </p:nvSpPr>
        <p:spPr>
          <a:xfrm>
            <a:off x="1219200" y="465138"/>
            <a:ext cx="19050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Links Tab"/>
          <p:cNvSpPr/>
          <p:nvPr/>
        </p:nvSpPr>
        <p:spPr>
          <a:xfrm>
            <a:off x="3124200" y="465138"/>
            <a:ext cx="1447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Header and Footer Tab"/>
          <p:cNvSpPr/>
          <p:nvPr/>
        </p:nvSpPr>
        <p:spPr>
          <a:xfrm>
            <a:off x="4495800" y="465138"/>
            <a:ext cx="9906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TextBox 25"/>
          <p:cNvSpPr txBox="1">
            <a:spLocks noChangeArrowheads="1"/>
          </p:cNvSpPr>
          <p:nvPr/>
        </p:nvSpPr>
        <p:spPr bwMode="auto">
          <a:xfrm>
            <a:off x="7673975" y="5054600"/>
            <a:ext cx="93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Text</a:t>
            </a:r>
          </a:p>
        </p:txBody>
      </p:sp>
      <p:sp>
        <p:nvSpPr>
          <p:cNvPr id="27" name="Rectangle 26" title="Text Tab"/>
          <p:cNvSpPr/>
          <p:nvPr/>
        </p:nvSpPr>
        <p:spPr>
          <a:xfrm>
            <a:off x="5486400" y="465138"/>
            <a:ext cx="20431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extBox 27"/>
          <p:cNvSpPr txBox="1">
            <a:spLocks noChangeArrowheads="1"/>
          </p:cNvSpPr>
          <p:nvPr/>
        </p:nvSpPr>
        <p:spPr bwMode="auto">
          <a:xfrm>
            <a:off x="3733800" y="5588000"/>
            <a:ext cx="1757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Symbols</a:t>
            </a:r>
          </a:p>
        </p:txBody>
      </p:sp>
      <p:sp>
        <p:nvSpPr>
          <p:cNvPr id="29" name="Rectangle 28" title="Symbols Tab"/>
          <p:cNvSpPr/>
          <p:nvPr/>
        </p:nvSpPr>
        <p:spPr>
          <a:xfrm>
            <a:off x="7485063" y="465138"/>
            <a:ext cx="65722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Insert Tab</a:t>
            </a:r>
            <a:endParaRPr lang="en-US" dirty="0"/>
          </a:p>
        </p:txBody>
      </p:sp>
      <p:pic>
        <p:nvPicPr>
          <p:cNvPr id="31" name="Picture 30"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32" name="Picture 31"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par>
                                <p:cTn id="72" presetID="21" presetClass="entr" presetSubtype="1"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heel(1)">
                                      <p:cBhvr>
                                        <p:cTn id="74" dur="2000"/>
                                        <p:tgtEl>
                                          <p:spTgt spid="27"/>
                                        </p:tgtEl>
                                      </p:cBhvr>
                                    </p:animEffect>
                                  </p:childTnLst>
                                </p:cTn>
                              </p:par>
                              <p:par>
                                <p:cTn id="75" presetID="21" presetClass="exit" presetSubtype="1" fill="hold" grpId="1" nodeType="withEffect">
                                  <p:stCondLst>
                                    <p:cond delay="0"/>
                                  </p:stCondLst>
                                  <p:childTnLst>
                                    <p:animEffect transition="out" filter="wheel(1)">
                                      <p:cBhvr>
                                        <p:cTn id="76" dur="2000"/>
                                        <p:tgtEl>
                                          <p:spTgt spid="25"/>
                                        </p:tgtEl>
                                      </p:cBhvr>
                                    </p:animEffect>
                                    <p:set>
                                      <p:cBhvr>
                                        <p:cTn id="77" dur="1" fill="hold">
                                          <p:stCondLst>
                                            <p:cond delay="1999"/>
                                          </p:stCondLst>
                                        </p:cTn>
                                        <p:tgtEl>
                                          <p:spTgt spid="25"/>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par>
                                <p:cTn id="85" presetID="21" presetClass="entr" presetSubtype="1"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heel(1)">
                                      <p:cBhvr>
                                        <p:cTn id="87" dur="2000"/>
                                        <p:tgtEl>
                                          <p:spTgt spid="29"/>
                                        </p:tgtEl>
                                      </p:cBhvr>
                                    </p:animEffect>
                                  </p:childTnLst>
                                </p:cTn>
                              </p:par>
                              <p:par>
                                <p:cTn id="88" presetID="21" presetClass="exit" presetSubtype="1" fill="hold" grpId="1" nodeType="withEffect">
                                  <p:stCondLst>
                                    <p:cond delay="0"/>
                                  </p:stCondLst>
                                  <p:childTnLst>
                                    <p:animEffect transition="out" filter="wheel(1)">
                                      <p:cBhvr>
                                        <p:cTn id="89" dur="2000"/>
                                        <p:tgtEl>
                                          <p:spTgt spid="27"/>
                                        </p:tgtEl>
                                      </p:cBhvr>
                                    </p:animEffect>
                                    <p:set>
                                      <p:cBhvr>
                                        <p:cTn id="90" dur="1" fill="hold">
                                          <p:stCondLst>
                                            <p:cond delay="1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P spid="26" grpId="0"/>
      <p:bldP spid="27" grpId="0" animBg="1"/>
      <p:bldP spid="27" grpId="1" animBg="1"/>
      <p:bldP spid="28" grpId="0"/>
      <p:bldP spid="2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0"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5"/>
          <p:cNvSpPr txBox="1">
            <a:spLocks noChangeArrowheads="1"/>
          </p:cNvSpPr>
          <p:nvPr/>
        </p:nvSpPr>
        <p:spPr bwMode="auto">
          <a:xfrm>
            <a:off x="152400" y="1539875"/>
            <a:ext cx="8915400" cy="470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Page Layout </a:t>
            </a:r>
            <a:r>
              <a:rPr lang="en-US" altLang="en-US"/>
              <a:t>Groups contain the commands most commonly associated with settings that would affect the entire page or document.</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p:txBody>
      </p:sp>
      <p:sp>
        <p:nvSpPr>
          <p:cNvPr id="15" name="TextBox 14"/>
          <p:cNvSpPr txBox="1">
            <a:spLocks noChangeArrowheads="1"/>
          </p:cNvSpPr>
          <p:nvPr/>
        </p:nvSpPr>
        <p:spPr bwMode="auto">
          <a:xfrm>
            <a:off x="498475" y="3968750"/>
            <a:ext cx="1665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Themes</a:t>
            </a:r>
          </a:p>
        </p:txBody>
      </p:sp>
      <p:sp>
        <p:nvSpPr>
          <p:cNvPr id="16" name="TextBox 15"/>
          <p:cNvSpPr txBox="1">
            <a:spLocks noChangeArrowheads="1"/>
          </p:cNvSpPr>
          <p:nvPr/>
        </p:nvSpPr>
        <p:spPr bwMode="auto">
          <a:xfrm>
            <a:off x="3925888" y="3987800"/>
            <a:ext cx="12557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Page</a:t>
            </a:r>
          </a:p>
          <a:p>
            <a:pPr eaLnBrk="1" hangingPunct="1">
              <a:spcBef>
                <a:spcPct val="0"/>
              </a:spcBef>
              <a:buFontTx/>
              <a:buNone/>
            </a:pPr>
            <a:r>
              <a:rPr lang="en-US" altLang="en-US"/>
              <a:t>Setup</a:t>
            </a:r>
          </a:p>
        </p:txBody>
      </p:sp>
      <p:sp>
        <p:nvSpPr>
          <p:cNvPr id="19" name="TextBox 18"/>
          <p:cNvSpPr txBox="1">
            <a:spLocks noChangeArrowheads="1"/>
          </p:cNvSpPr>
          <p:nvPr/>
        </p:nvSpPr>
        <p:spPr bwMode="auto">
          <a:xfrm>
            <a:off x="6400800" y="3962400"/>
            <a:ext cx="2371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Page</a:t>
            </a:r>
          </a:p>
          <a:p>
            <a:pPr algn="ctr" eaLnBrk="1" hangingPunct="1">
              <a:spcBef>
                <a:spcPct val="0"/>
              </a:spcBef>
              <a:buFontTx/>
              <a:buNone/>
            </a:pPr>
            <a:r>
              <a:rPr lang="en-US" altLang="en-US"/>
              <a:t>Background</a:t>
            </a:r>
          </a:p>
        </p:txBody>
      </p:sp>
      <p:sp>
        <p:nvSpPr>
          <p:cNvPr id="20" name="TextBox 19"/>
          <p:cNvSpPr txBox="1">
            <a:spLocks noChangeArrowheads="1"/>
          </p:cNvSpPr>
          <p:nvPr/>
        </p:nvSpPr>
        <p:spPr bwMode="auto">
          <a:xfrm>
            <a:off x="1981200" y="5486400"/>
            <a:ext cx="2097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Paragraph</a:t>
            </a:r>
          </a:p>
        </p:txBody>
      </p:sp>
      <p:sp>
        <p:nvSpPr>
          <p:cNvPr id="21" name="TextBox 20"/>
          <p:cNvSpPr txBox="1">
            <a:spLocks noChangeArrowheads="1"/>
          </p:cNvSpPr>
          <p:nvPr/>
        </p:nvSpPr>
        <p:spPr bwMode="auto">
          <a:xfrm>
            <a:off x="5214938" y="5486400"/>
            <a:ext cx="1641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Arrange</a:t>
            </a:r>
          </a:p>
        </p:txBody>
      </p:sp>
      <p:sp>
        <p:nvSpPr>
          <p:cNvPr id="14" name="Rectangle 13" title="Themes Tab"/>
          <p:cNvSpPr/>
          <p:nvPr/>
        </p:nvSpPr>
        <p:spPr>
          <a:xfrm>
            <a:off x="0" y="457200"/>
            <a:ext cx="8747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Page Setup Tab"/>
          <p:cNvSpPr/>
          <p:nvPr/>
        </p:nvSpPr>
        <p:spPr>
          <a:xfrm>
            <a:off x="801688" y="457200"/>
            <a:ext cx="2170112" cy="830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Page Background Tab"/>
          <p:cNvSpPr/>
          <p:nvPr/>
        </p:nvSpPr>
        <p:spPr>
          <a:xfrm>
            <a:off x="2941638" y="449263"/>
            <a:ext cx="9525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Paragraph Tab"/>
          <p:cNvSpPr/>
          <p:nvPr/>
        </p:nvSpPr>
        <p:spPr>
          <a:xfrm>
            <a:off x="3886200" y="457200"/>
            <a:ext cx="19812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Arange Tab"/>
          <p:cNvSpPr/>
          <p:nvPr/>
        </p:nvSpPr>
        <p:spPr>
          <a:xfrm>
            <a:off x="5867400" y="457200"/>
            <a:ext cx="22860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Page Layout Tab</a:t>
            </a:r>
            <a:endParaRPr lang="en-US" dirty="0"/>
          </a:p>
        </p:txBody>
      </p:sp>
      <p:pic>
        <p:nvPicPr>
          <p:cNvPr id="26" name="Picture 25"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27" name="Picture 26"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par>
                                <p:cTn id="65" presetID="21" presetClass="exit" presetSubtype="1" fill="hold" grpId="1" nodeType="withEffect">
                                  <p:stCondLst>
                                    <p:cond delay="0"/>
                                  </p:stCondLst>
                                  <p:childTnLst>
                                    <p:animEffect transition="out" filter="wheel(1)">
                                      <p:cBhvr>
                                        <p:cTn id="66" dur="2000"/>
                                        <p:tgtEl>
                                          <p:spTgt spid="25"/>
                                        </p:tgtEl>
                                      </p:cBhvr>
                                    </p:animEffect>
                                    <p:set>
                                      <p:cBhvr>
                                        <p:cTn id="67" dur="1" fill="hold">
                                          <p:stCondLst>
                                            <p:cond delay="1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0"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5"/>
          <p:cNvSpPr txBox="1">
            <a:spLocks noChangeArrowheads="1"/>
          </p:cNvSpPr>
          <p:nvPr/>
        </p:nvSpPr>
        <p:spPr bwMode="auto">
          <a:xfrm>
            <a:off x="152400" y="1524000"/>
            <a:ext cx="8839200"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References </a:t>
            </a:r>
            <a:r>
              <a:rPr lang="en-US" altLang="en-US"/>
              <a:t>Groups contain the commands most commonly associated with writing a research paper, essay, term paper or similarly formal documents.</a:t>
            </a:r>
          </a:p>
          <a:p>
            <a:pPr eaLnBrk="1" hangingPunct="1">
              <a:spcBef>
                <a:spcPct val="0"/>
              </a:spcBef>
              <a:buFontTx/>
              <a:buNone/>
            </a:pPr>
            <a:endParaRPr lang="en-US" altLang="en-US" sz="2400"/>
          </a:p>
          <a:p>
            <a:pPr eaLnBrk="1" hangingPunct="1">
              <a:spcBef>
                <a:spcPct val="0"/>
              </a:spcBef>
              <a:buFontTx/>
              <a:buNone/>
            </a:pPr>
            <a:endParaRPr lang="en-US" altLang="en-US"/>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15" name="TextBox 14"/>
          <p:cNvSpPr txBox="1">
            <a:spLocks noChangeArrowheads="1"/>
          </p:cNvSpPr>
          <p:nvPr/>
        </p:nvSpPr>
        <p:spPr bwMode="auto">
          <a:xfrm>
            <a:off x="498475" y="3816350"/>
            <a:ext cx="22796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Table</a:t>
            </a:r>
          </a:p>
          <a:p>
            <a:pPr algn="ctr" eaLnBrk="1" hangingPunct="1">
              <a:spcBef>
                <a:spcPct val="0"/>
              </a:spcBef>
              <a:buFontTx/>
              <a:buNone/>
            </a:pPr>
            <a:r>
              <a:rPr lang="en-US" altLang="en-US"/>
              <a:t>of Contents</a:t>
            </a:r>
          </a:p>
        </p:txBody>
      </p:sp>
      <p:sp>
        <p:nvSpPr>
          <p:cNvPr id="16" name="TextBox 15"/>
          <p:cNvSpPr txBox="1">
            <a:spLocks noChangeArrowheads="1"/>
          </p:cNvSpPr>
          <p:nvPr/>
        </p:nvSpPr>
        <p:spPr bwMode="auto">
          <a:xfrm>
            <a:off x="3581400" y="3835400"/>
            <a:ext cx="2005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Footnotes</a:t>
            </a:r>
          </a:p>
        </p:txBody>
      </p:sp>
      <p:sp>
        <p:nvSpPr>
          <p:cNvPr id="19" name="TextBox 18"/>
          <p:cNvSpPr txBox="1">
            <a:spLocks noChangeArrowheads="1"/>
          </p:cNvSpPr>
          <p:nvPr/>
        </p:nvSpPr>
        <p:spPr bwMode="auto">
          <a:xfrm>
            <a:off x="6400800" y="3810000"/>
            <a:ext cx="24399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Citations &amp;</a:t>
            </a:r>
          </a:p>
          <a:p>
            <a:pPr algn="ctr" eaLnBrk="1" hangingPunct="1">
              <a:spcBef>
                <a:spcPct val="0"/>
              </a:spcBef>
              <a:buFontTx/>
              <a:buNone/>
            </a:pPr>
            <a:r>
              <a:rPr lang="en-US" altLang="en-US"/>
              <a:t>Bibliography</a:t>
            </a:r>
          </a:p>
        </p:txBody>
      </p:sp>
      <p:sp>
        <p:nvSpPr>
          <p:cNvPr id="20" name="TextBox 19"/>
          <p:cNvSpPr txBox="1">
            <a:spLocks noChangeArrowheads="1"/>
          </p:cNvSpPr>
          <p:nvPr/>
        </p:nvSpPr>
        <p:spPr bwMode="auto">
          <a:xfrm>
            <a:off x="534988" y="5322888"/>
            <a:ext cx="18018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Captions</a:t>
            </a:r>
          </a:p>
        </p:txBody>
      </p:sp>
      <p:sp>
        <p:nvSpPr>
          <p:cNvPr id="21" name="TextBox 20"/>
          <p:cNvSpPr txBox="1">
            <a:spLocks noChangeArrowheads="1"/>
          </p:cNvSpPr>
          <p:nvPr/>
        </p:nvSpPr>
        <p:spPr bwMode="auto">
          <a:xfrm>
            <a:off x="3995738" y="5375275"/>
            <a:ext cx="1185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Index</a:t>
            </a:r>
          </a:p>
        </p:txBody>
      </p:sp>
      <p:sp>
        <p:nvSpPr>
          <p:cNvPr id="14" name="Rectangle 13" title="Table of Contents Tab"/>
          <p:cNvSpPr/>
          <p:nvPr/>
        </p:nvSpPr>
        <p:spPr>
          <a:xfrm>
            <a:off x="-19050" y="479425"/>
            <a:ext cx="1068388"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Footnotes Tab"/>
          <p:cNvSpPr/>
          <p:nvPr/>
        </p:nvSpPr>
        <p:spPr>
          <a:xfrm>
            <a:off x="1033463" y="463550"/>
            <a:ext cx="1303337" cy="8318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Citations &amp; Bibliography Tab"/>
          <p:cNvSpPr/>
          <p:nvPr/>
        </p:nvSpPr>
        <p:spPr>
          <a:xfrm>
            <a:off x="2133600" y="455613"/>
            <a:ext cx="131127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Captions Tab"/>
          <p:cNvSpPr/>
          <p:nvPr/>
        </p:nvSpPr>
        <p:spPr>
          <a:xfrm>
            <a:off x="3375025" y="455613"/>
            <a:ext cx="1447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Index Tab"/>
          <p:cNvSpPr/>
          <p:nvPr/>
        </p:nvSpPr>
        <p:spPr>
          <a:xfrm>
            <a:off x="4686300" y="479425"/>
            <a:ext cx="10287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TextBox 25"/>
          <p:cNvSpPr txBox="1">
            <a:spLocks noChangeArrowheads="1"/>
          </p:cNvSpPr>
          <p:nvPr/>
        </p:nvSpPr>
        <p:spPr bwMode="auto">
          <a:xfrm>
            <a:off x="6629400" y="5322888"/>
            <a:ext cx="21209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Table of</a:t>
            </a:r>
          </a:p>
          <a:p>
            <a:pPr algn="ctr" eaLnBrk="1" hangingPunct="1">
              <a:spcBef>
                <a:spcPct val="0"/>
              </a:spcBef>
              <a:buFontTx/>
              <a:buNone/>
            </a:pPr>
            <a:r>
              <a:rPr lang="en-US" altLang="en-US"/>
              <a:t>Authorities</a:t>
            </a:r>
          </a:p>
        </p:txBody>
      </p:sp>
      <p:sp>
        <p:nvSpPr>
          <p:cNvPr id="27" name="Rectangle 26" title="Table of Authorities Tab"/>
          <p:cNvSpPr/>
          <p:nvPr/>
        </p:nvSpPr>
        <p:spPr>
          <a:xfrm>
            <a:off x="5715000" y="465138"/>
            <a:ext cx="1447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References</a:t>
            </a:r>
            <a:r>
              <a:rPr lang="en-US" baseline="0" dirty="0" smtClean="0"/>
              <a:t> Tab</a:t>
            </a:r>
            <a:endParaRPr lang="en-US" dirty="0"/>
          </a:p>
        </p:txBody>
      </p:sp>
      <p:pic>
        <p:nvPicPr>
          <p:cNvPr id="28" name="Picture 27"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432" y="477161"/>
            <a:ext cx="662940" cy="703580"/>
          </a:xfrm>
          <a:prstGeom prst="rect">
            <a:avLst/>
          </a:prstGeom>
          <a:noFill/>
          <a:ln>
            <a:noFill/>
          </a:ln>
        </p:spPr>
      </p:pic>
      <p:pic>
        <p:nvPicPr>
          <p:cNvPr id="29" name="Picture 2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80832" y="485775"/>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par>
                                <p:cTn id="72" presetID="21" presetClass="entr" presetSubtype="1"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heel(1)">
                                      <p:cBhvr>
                                        <p:cTn id="74" dur="2000"/>
                                        <p:tgtEl>
                                          <p:spTgt spid="27"/>
                                        </p:tgtEl>
                                      </p:cBhvr>
                                    </p:animEffect>
                                  </p:childTnLst>
                                </p:cTn>
                              </p:par>
                              <p:par>
                                <p:cTn id="75" presetID="21" presetClass="exit" presetSubtype="1" fill="hold" grpId="1" nodeType="withEffect">
                                  <p:stCondLst>
                                    <p:cond delay="0"/>
                                  </p:stCondLst>
                                  <p:childTnLst>
                                    <p:animEffect transition="out" filter="wheel(1)">
                                      <p:cBhvr>
                                        <p:cTn id="76" dur="2000"/>
                                        <p:tgtEl>
                                          <p:spTgt spid="25"/>
                                        </p:tgtEl>
                                      </p:cBhvr>
                                    </p:animEffect>
                                    <p:set>
                                      <p:cBhvr>
                                        <p:cTn id="77" dur="1" fill="hold">
                                          <p:stCondLst>
                                            <p:cond delay="1999"/>
                                          </p:stCondLst>
                                        </p:cTn>
                                        <p:tgtEl>
                                          <p:spTgt spid="25"/>
                                        </p:tgtEl>
                                        <p:attrNameLst>
                                          <p:attrName>style.visibility</p:attrName>
                                        </p:attrNameLst>
                                      </p:cBhvr>
                                      <p:to>
                                        <p:strVal val="hidden"/>
                                      </p:to>
                                    </p:set>
                                  </p:childTnLst>
                                </p:cTn>
                              </p:par>
                              <p:par>
                                <p:cTn id="78" presetID="21" presetClass="exit" presetSubtype="1" fill="hold" grpId="1" nodeType="withEffect">
                                  <p:stCondLst>
                                    <p:cond delay="0"/>
                                  </p:stCondLst>
                                  <p:childTnLst>
                                    <p:animEffect transition="out" filter="wheel(1)">
                                      <p:cBhvr>
                                        <p:cTn id="79" dur="2000"/>
                                        <p:tgtEl>
                                          <p:spTgt spid="27"/>
                                        </p:tgtEl>
                                      </p:cBhvr>
                                    </p:animEffect>
                                    <p:set>
                                      <p:cBhvr>
                                        <p:cTn id="80" dur="1" fill="hold">
                                          <p:stCondLst>
                                            <p:cond delay="1999"/>
                                          </p:stCondLst>
                                        </p:cTn>
                                        <p:tgtEl>
                                          <p:spTgt spid="27"/>
                                        </p:tgtEl>
                                        <p:attrNameLst>
                                          <p:attrName>style.visibility</p:attrName>
                                        </p:attrNameLst>
                                      </p:cBhvr>
                                      <p:to>
                                        <p:strVal val="hidden"/>
                                      </p:to>
                                    </p:set>
                                  </p:childTnLst>
                                </p:cTn>
                              </p:par>
                            </p:childTnLst>
                          </p:cTn>
                        </p:par>
                        <p:par>
                          <p:cTn id="81" fill="hold" nodeType="afterGroup">
                            <p:stCondLst>
                              <p:cond delay="2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P spid="26" grpId="0"/>
      <p:bldP spid="27" grpId="0" animBg="1"/>
      <p:bldP spid="2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7"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p:nvSpPr>
        <p:spPr bwMode="auto">
          <a:xfrm>
            <a:off x="152400" y="1524000"/>
            <a:ext cx="8839200"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Mailings Tab</a:t>
            </a:r>
            <a:r>
              <a:rPr lang="en-US" altLang="en-US"/>
              <a:t> groups contain the commands most commonly associated with documents and files created for mass mailing.</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15" name="TextBox 14"/>
          <p:cNvSpPr txBox="1">
            <a:spLocks noChangeArrowheads="1"/>
          </p:cNvSpPr>
          <p:nvPr/>
        </p:nvSpPr>
        <p:spPr bwMode="auto">
          <a:xfrm>
            <a:off x="609600" y="3646488"/>
            <a:ext cx="1414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Create</a:t>
            </a:r>
          </a:p>
        </p:txBody>
      </p:sp>
      <p:sp>
        <p:nvSpPr>
          <p:cNvPr id="16" name="TextBox 15"/>
          <p:cNvSpPr txBox="1">
            <a:spLocks noChangeArrowheads="1"/>
          </p:cNvSpPr>
          <p:nvPr/>
        </p:nvSpPr>
        <p:spPr bwMode="auto">
          <a:xfrm>
            <a:off x="3200400" y="3636963"/>
            <a:ext cx="22113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Start</a:t>
            </a:r>
          </a:p>
          <a:p>
            <a:pPr algn="ctr" eaLnBrk="1" hangingPunct="1">
              <a:spcBef>
                <a:spcPct val="0"/>
              </a:spcBef>
              <a:buFontTx/>
              <a:buNone/>
            </a:pPr>
            <a:r>
              <a:rPr lang="en-US" altLang="en-US"/>
              <a:t>Mail Merge</a:t>
            </a:r>
          </a:p>
        </p:txBody>
      </p:sp>
      <p:sp>
        <p:nvSpPr>
          <p:cNvPr id="19" name="TextBox 18"/>
          <p:cNvSpPr txBox="1">
            <a:spLocks noChangeArrowheads="1"/>
          </p:cNvSpPr>
          <p:nvPr/>
        </p:nvSpPr>
        <p:spPr bwMode="auto">
          <a:xfrm>
            <a:off x="6291263" y="3646488"/>
            <a:ext cx="26590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Write &amp; Insert</a:t>
            </a:r>
          </a:p>
          <a:p>
            <a:pPr algn="ctr" eaLnBrk="1" hangingPunct="1">
              <a:spcBef>
                <a:spcPct val="0"/>
              </a:spcBef>
              <a:buFontTx/>
              <a:buNone/>
            </a:pPr>
            <a:r>
              <a:rPr lang="en-US" altLang="en-US"/>
              <a:t>Fields</a:t>
            </a:r>
          </a:p>
        </p:txBody>
      </p:sp>
      <p:sp>
        <p:nvSpPr>
          <p:cNvPr id="20" name="TextBox 19"/>
          <p:cNvSpPr txBox="1">
            <a:spLocks noChangeArrowheads="1"/>
          </p:cNvSpPr>
          <p:nvPr/>
        </p:nvSpPr>
        <p:spPr bwMode="auto">
          <a:xfrm>
            <a:off x="1611313" y="4953000"/>
            <a:ext cx="16652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Preview</a:t>
            </a:r>
          </a:p>
          <a:p>
            <a:pPr algn="ctr" eaLnBrk="1" hangingPunct="1">
              <a:spcBef>
                <a:spcPct val="0"/>
              </a:spcBef>
              <a:buFontTx/>
              <a:buNone/>
            </a:pPr>
            <a:r>
              <a:rPr lang="en-US" altLang="en-US"/>
              <a:t>Results</a:t>
            </a:r>
          </a:p>
        </p:txBody>
      </p:sp>
      <p:sp>
        <p:nvSpPr>
          <p:cNvPr id="21" name="TextBox 20"/>
          <p:cNvSpPr txBox="1">
            <a:spLocks noChangeArrowheads="1"/>
          </p:cNvSpPr>
          <p:nvPr/>
        </p:nvSpPr>
        <p:spPr bwMode="auto">
          <a:xfrm>
            <a:off x="5715000" y="5222875"/>
            <a:ext cx="1277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Finish</a:t>
            </a:r>
          </a:p>
        </p:txBody>
      </p:sp>
      <p:sp>
        <p:nvSpPr>
          <p:cNvPr id="14" name="Rectangle 13" title="Create Tab"/>
          <p:cNvSpPr/>
          <p:nvPr/>
        </p:nvSpPr>
        <p:spPr>
          <a:xfrm>
            <a:off x="-19050" y="479425"/>
            <a:ext cx="70485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Start Mail Merge Tab"/>
          <p:cNvSpPr/>
          <p:nvPr/>
        </p:nvSpPr>
        <p:spPr>
          <a:xfrm>
            <a:off x="685800" y="479425"/>
            <a:ext cx="1447800" cy="830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Write and Insert Fields Tab"/>
          <p:cNvSpPr/>
          <p:nvPr/>
        </p:nvSpPr>
        <p:spPr>
          <a:xfrm>
            <a:off x="2057400" y="455613"/>
            <a:ext cx="22860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Preview Results Tab"/>
          <p:cNvSpPr/>
          <p:nvPr/>
        </p:nvSpPr>
        <p:spPr>
          <a:xfrm>
            <a:off x="4343400" y="457200"/>
            <a:ext cx="14478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Finish Tab"/>
          <p:cNvSpPr/>
          <p:nvPr/>
        </p:nvSpPr>
        <p:spPr>
          <a:xfrm>
            <a:off x="5761038" y="479425"/>
            <a:ext cx="334962"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Mailings Tab</a:t>
            </a:r>
            <a:endParaRPr lang="en-US" dirty="0"/>
          </a:p>
        </p:txBody>
      </p:sp>
      <p:pic>
        <p:nvPicPr>
          <p:cNvPr id="27" name="Picture 26"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900" y="550675"/>
            <a:ext cx="662940" cy="703580"/>
          </a:xfrm>
          <a:prstGeom prst="rect">
            <a:avLst/>
          </a:prstGeom>
          <a:noFill/>
          <a:ln>
            <a:noFill/>
          </a:ln>
        </p:spPr>
      </p:pic>
      <p:pic>
        <p:nvPicPr>
          <p:cNvPr id="28" name="Picture 27"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5300" y="559289"/>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par>
                                <p:cTn id="65" presetID="21" presetClass="exit" presetSubtype="1" fill="hold" grpId="1" nodeType="withEffect">
                                  <p:stCondLst>
                                    <p:cond delay="0"/>
                                  </p:stCondLst>
                                  <p:childTnLst>
                                    <p:animEffect transition="out" filter="wheel(1)">
                                      <p:cBhvr>
                                        <p:cTn id="66" dur="2000"/>
                                        <p:tgtEl>
                                          <p:spTgt spid="25"/>
                                        </p:tgtEl>
                                      </p:cBhvr>
                                    </p:animEffect>
                                    <p:set>
                                      <p:cBhvr>
                                        <p:cTn id="67" dur="1" fill="hold">
                                          <p:stCondLst>
                                            <p:cond delay="1999"/>
                                          </p:stCondLst>
                                        </p:cTn>
                                        <p:tgtEl>
                                          <p:spTgt spid="25"/>
                                        </p:tgtEl>
                                        <p:attrNameLst>
                                          <p:attrName>style.visibility</p:attrName>
                                        </p:attrNameLst>
                                      </p:cBhvr>
                                      <p:to>
                                        <p:strVal val="hidden"/>
                                      </p:to>
                                    </p:set>
                                  </p:childTnLst>
                                </p:cTn>
                              </p:par>
                            </p:childTnLst>
                          </p:cTn>
                        </p:par>
                        <p:par>
                          <p:cTn id="68" fill="hold" nodeType="afterGroup">
                            <p:stCondLst>
                              <p:cond delay="2000"/>
                            </p:stCondLst>
                            <p:childTnLst>
                              <p:par>
                                <p:cTn id="69" presetID="42"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0"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5"/>
          <p:cNvSpPr txBox="1">
            <a:spLocks noChangeArrowheads="1"/>
          </p:cNvSpPr>
          <p:nvPr/>
        </p:nvSpPr>
        <p:spPr bwMode="auto">
          <a:xfrm>
            <a:off x="152400" y="1489075"/>
            <a:ext cx="8839200" cy="514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Review Tabs </a:t>
            </a:r>
            <a:r>
              <a:rPr lang="en-US" altLang="en-US"/>
              <a:t>groups contain the commands most commonly associated with documents which are shared or being prepared for publication.</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15" name="TextBox 14"/>
          <p:cNvSpPr txBox="1">
            <a:spLocks noChangeArrowheads="1"/>
          </p:cNvSpPr>
          <p:nvPr/>
        </p:nvSpPr>
        <p:spPr bwMode="auto">
          <a:xfrm>
            <a:off x="498475" y="3816350"/>
            <a:ext cx="1711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Proofing</a:t>
            </a:r>
          </a:p>
        </p:txBody>
      </p:sp>
      <p:sp>
        <p:nvSpPr>
          <p:cNvPr id="16" name="TextBox 15"/>
          <p:cNvSpPr txBox="1">
            <a:spLocks noChangeArrowheads="1"/>
          </p:cNvSpPr>
          <p:nvPr/>
        </p:nvSpPr>
        <p:spPr bwMode="auto">
          <a:xfrm>
            <a:off x="3581400" y="3835400"/>
            <a:ext cx="2005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Language</a:t>
            </a:r>
          </a:p>
        </p:txBody>
      </p:sp>
      <p:sp>
        <p:nvSpPr>
          <p:cNvPr id="19" name="TextBox 18"/>
          <p:cNvSpPr txBox="1">
            <a:spLocks noChangeArrowheads="1"/>
          </p:cNvSpPr>
          <p:nvPr/>
        </p:nvSpPr>
        <p:spPr bwMode="auto">
          <a:xfrm>
            <a:off x="6400800" y="3810000"/>
            <a:ext cx="2165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Comments</a:t>
            </a:r>
          </a:p>
        </p:txBody>
      </p:sp>
      <p:sp>
        <p:nvSpPr>
          <p:cNvPr id="20" name="TextBox 19"/>
          <p:cNvSpPr txBox="1">
            <a:spLocks noChangeArrowheads="1"/>
          </p:cNvSpPr>
          <p:nvPr/>
        </p:nvSpPr>
        <p:spPr bwMode="auto">
          <a:xfrm>
            <a:off x="534988" y="5283200"/>
            <a:ext cx="1739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Tracking</a:t>
            </a:r>
          </a:p>
        </p:txBody>
      </p:sp>
      <p:sp>
        <p:nvSpPr>
          <p:cNvPr id="21" name="TextBox 20"/>
          <p:cNvSpPr txBox="1">
            <a:spLocks noChangeArrowheads="1"/>
          </p:cNvSpPr>
          <p:nvPr/>
        </p:nvSpPr>
        <p:spPr bwMode="auto">
          <a:xfrm>
            <a:off x="3662363" y="4826000"/>
            <a:ext cx="1824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Changes</a:t>
            </a:r>
          </a:p>
        </p:txBody>
      </p:sp>
      <p:sp>
        <p:nvSpPr>
          <p:cNvPr id="14" name="Rectangle 13" title="Proofing Tab"/>
          <p:cNvSpPr/>
          <p:nvPr/>
        </p:nvSpPr>
        <p:spPr>
          <a:xfrm>
            <a:off x="-36513" y="457200"/>
            <a:ext cx="14843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Language Tab"/>
          <p:cNvSpPr/>
          <p:nvPr/>
        </p:nvSpPr>
        <p:spPr>
          <a:xfrm>
            <a:off x="1447800" y="457200"/>
            <a:ext cx="838200" cy="830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Comments Tab"/>
          <p:cNvSpPr/>
          <p:nvPr/>
        </p:nvSpPr>
        <p:spPr>
          <a:xfrm>
            <a:off x="2209800" y="457200"/>
            <a:ext cx="1295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Tracking Tab"/>
          <p:cNvSpPr/>
          <p:nvPr/>
        </p:nvSpPr>
        <p:spPr>
          <a:xfrm>
            <a:off x="3505200" y="457200"/>
            <a:ext cx="16002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Changes Tab"/>
          <p:cNvSpPr/>
          <p:nvPr/>
        </p:nvSpPr>
        <p:spPr>
          <a:xfrm>
            <a:off x="5118100" y="465138"/>
            <a:ext cx="11303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TextBox 25"/>
          <p:cNvSpPr txBox="1">
            <a:spLocks noChangeArrowheads="1"/>
          </p:cNvSpPr>
          <p:nvPr/>
        </p:nvSpPr>
        <p:spPr bwMode="auto">
          <a:xfrm>
            <a:off x="6629400" y="5283200"/>
            <a:ext cx="1870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Compare</a:t>
            </a:r>
          </a:p>
        </p:txBody>
      </p:sp>
      <p:sp>
        <p:nvSpPr>
          <p:cNvPr id="27" name="Rectangle 26" title="Compare Tab"/>
          <p:cNvSpPr/>
          <p:nvPr/>
        </p:nvSpPr>
        <p:spPr>
          <a:xfrm>
            <a:off x="6248400" y="457200"/>
            <a:ext cx="3810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extBox 27"/>
          <p:cNvSpPr txBox="1">
            <a:spLocks noChangeArrowheads="1"/>
          </p:cNvSpPr>
          <p:nvPr/>
        </p:nvSpPr>
        <p:spPr bwMode="auto">
          <a:xfrm>
            <a:off x="3851275" y="5816600"/>
            <a:ext cx="1482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Protect</a:t>
            </a:r>
          </a:p>
        </p:txBody>
      </p:sp>
      <p:sp>
        <p:nvSpPr>
          <p:cNvPr id="29" name="Rectangle 28" title="Protect Tab"/>
          <p:cNvSpPr/>
          <p:nvPr/>
        </p:nvSpPr>
        <p:spPr>
          <a:xfrm>
            <a:off x="6629400" y="465138"/>
            <a:ext cx="65722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Review</a:t>
            </a:r>
            <a:r>
              <a:rPr lang="en-US" baseline="0" dirty="0" smtClean="0"/>
              <a:t> Tabs</a:t>
            </a:r>
            <a:endParaRPr lang="en-US" dirty="0"/>
          </a:p>
        </p:txBody>
      </p:sp>
      <p:pic>
        <p:nvPicPr>
          <p:cNvPr id="32" name="Picture 31"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3300" y="534939"/>
            <a:ext cx="662940" cy="703580"/>
          </a:xfrm>
          <a:prstGeom prst="rect">
            <a:avLst/>
          </a:prstGeom>
          <a:noFill/>
          <a:ln>
            <a:noFill/>
          </a:ln>
        </p:spPr>
      </p:pic>
      <p:pic>
        <p:nvPicPr>
          <p:cNvPr id="33" name="Picture 32"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67700" y="543553"/>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par>
                                <p:cTn id="72" presetID="21" presetClass="entr" presetSubtype="1"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heel(1)">
                                      <p:cBhvr>
                                        <p:cTn id="74" dur="2000"/>
                                        <p:tgtEl>
                                          <p:spTgt spid="27"/>
                                        </p:tgtEl>
                                      </p:cBhvr>
                                    </p:animEffect>
                                  </p:childTnLst>
                                </p:cTn>
                              </p:par>
                              <p:par>
                                <p:cTn id="75" presetID="21" presetClass="exit" presetSubtype="1" fill="hold" grpId="1" nodeType="withEffect">
                                  <p:stCondLst>
                                    <p:cond delay="0"/>
                                  </p:stCondLst>
                                  <p:childTnLst>
                                    <p:animEffect transition="out" filter="wheel(1)">
                                      <p:cBhvr>
                                        <p:cTn id="76" dur="2000"/>
                                        <p:tgtEl>
                                          <p:spTgt spid="25"/>
                                        </p:tgtEl>
                                      </p:cBhvr>
                                    </p:animEffect>
                                    <p:set>
                                      <p:cBhvr>
                                        <p:cTn id="77" dur="1" fill="hold">
                                          <p:stCondLst>
                                            <p:cond delay="1999"/>
                                          </p:stCondLst>
                                        </p:cTn>
                                        <p:tgtEl>
                                          <p:spTgt spid="25"/>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par>
                                <p:cTn id="85" presetID="21" presetClass="entr" presetSubtype="1"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heel(1)">
                                      <p:cBhvr>
                                        <p:cTn id="87" dur="2000"/>
                                        <p:tgtEl>
                                          <p:spTgt spid="29"/>
                                        </p:tgtEl>
                                      </p:cBhvr>
                                    </p:animEffect>
                                  </p:childTnLst>
                                </p:cTn>
                              </p:par>
                              <p:par>
                                <p:cTn id="88" presetID="21" presetClass="exit" presetSubtype="1" fill="hold" grpId="1" nodeType="withEffect">
                                  <p:stCondLst>
                                    <p:cond delay="0"/>
                                  </p:stCondLst>
                                  <p:childTnLst>
                                    <p:animEffect transition="out" filter="wheel(1)">
                                      <p:cBhvr>
                                        <p:cTn id="89" dur="2000"/>
                                        <p:tgtEl>
                                          <p:spTgt spid="27"/>
                                        </p:tgtEl>
                                      </p:cBhvr>
                                    </p:animEffect>
                                    <p:set>
                                      <p:cBhvr>
                                        <p:cTn id="90" dur="1" fill="hold">
                                          <p:stCondLst>
                                            <p:cond delay="1999"/>
                                          </p:stCondLst>
                                        </p:cTn>
                                        <p:tgtEl>
                                          <p:spTgt spid="27"/>
                                        </p:tgtEl>
                                        <p:attrNameLst>
                                          <p:attrName>style.visibility</p:attrName>
                                        </p:attrNameLst>
                                      </p:cBhvr>
                                      <p:to>
                                        <p:strVal val="hidden"/>
                                      </p:to>
                                    </p:set>
                                  </p:childTnLst>
                                </p:cTn>
                              </p:par>
                            </p:childTnLst>
                          </p:cTn>
                        </p:par>
                        <p:par>
                          <p:cTn id="91" fill="hold" nodeType="afterGroup">
                            <p:stCondLst>
                              <p:cond delay="2000"/>
                            </p:stCondLst>
                            <p:childTnLst>
                              <p:par>
                                <p:cTn id="92" presetID="42"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1000"/>
                                        <p:tgtEl>
                                          <p:spTgt spid="30"/>
                                        </p:tgtEl>
                                      </p:cBhvr>
                                    </p:animEffect>
                                    <p:anim calcmode="lin" valueType="num">
                                      <p:cBhvr>
                                        <p:cTn id="95" dur="1000" fill="hold"/>
                                        <p:tgtEl>
                                          <p:spTgt spid="30"/>
                                        </p:tgtEl>
                                        <p:attrNameLst>
                                          <p:attrName>ppt_x</p:attrName>
                                        </p:attrNameLst>
                                      </p:cBhvr>
                                      <p:tavLst>
                                        <p:tav tm="0">
                                          <p:val>
                                            <p:strVal val="#ppt_x"/>
                                          </p:val>
                                        </p:tav>
                                        <p:tav tm="100000">
                                          <p:val>
                                            <p:strVal val="#ppt_x"/>
                                          </p:val>
                                        </p:tav>
                                      </p:tavLst>
                                    </p:anim>
                                    <p:anim calcmode="lin" valueType="num">
                                      <p:cBhvr>
                                        <p:cTn id="9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P spid="26" grpId="0"/>
      <p:bldP spid="27" grpId="0" animBg="1"/>
      <p:bldP spid="27" grpId="1" animBg="1"/>
      <p:bldP spid="28" grpId="0"/>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1"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5"/>
          <p:cNvSpPr txBox="1">
            <a:spLocks noChangeArrowheads="1"/>
          </p:cNvSpPr>
          <p:nvPr/>
        </p:nvSpPr>
        <p:spPr bwMode="auto">
          <a:xfrm>
            <a:off x="152400" y="1447800"/>
            <a:ext cx="8839200" cy="4154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The </a:t>
            </a:r>
            <a:r>
              <a:rPr lang="en-US" altLang="en-US" sz="3600" b="1"/>
              <a:t>View Tab </a:t>
            </a:r>
            <a:r>
              <a:rPr lang="en-US" altLang="en-US"/>
              <a:t>groups contain the commands most commonly associated with the variety of ways you can “look at” a document or documents.</a:t>
            </a:r>
            <a:endParaRPr lang="en-US" altLang="en-US" sz="2400"/>
          </a:p>
          <a:p>
            <a:pPr eaLnBrk="1" hangingPunct="1">
              <a:spcBef>
                <a:spcPct val="0"/>
              </a:spcBef>
              <a:buFontTx/>
              <a:buNone/>
            </a:pPr>
            <a:endParaRPr lang="en-US" altLang="en-US"/>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15" name="TextBox 14"/>
          <p:cNvSpPr txBox="1">
            <a:spLocks noChangeArrowheads="1"/>
          </p:cNvSpPr>
          <p:nvPr/>
        </p:nvSpPr>
        <p:spPr bwMode="auto">
          <a:xfrm>
            <a:off x="498475" y="3816350"/>
            <a:ext cx="20526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t>Document</a:t>
            </a:r>
          </a:p>
          <a:p>
            <a:pPr algn="ctr" eaLnBrk="1" hangingPunct="1">
              <a:spcBef>
                <a:spcPct val="0"/>
              </a:spcBef>
              <a:buFontTx/>
              <a:buNone/>
            </a:pPr>
            <a:r>
              <a:rPr lang="en-US" altLang="en-US"/>
              <a:t>Views</a:t>
            </a:r>
          </a:p>
        </p:txBody>
      </p:sp>
      <p:sp>
        <p:nvSpPr>
          <p:cNvPr id="16" name="TextBox 15"/>
          <p:cNvSpPr txBox="1">
            <a:spLocks noChangeArrowheads="1"/>
          </p:cNvSpPr>
          <p:nvPr/>
        </p:nvSpPr>
        <p:spPr bwMode="auto">
          <a:xfrm>
            <a:off x="3970338" y="3835400"/>
            <a:ext cx="1211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Show</a:t>
            </a:r>
          </a:p>
        </p:txBody>
      </p:sp>
      <p:sp>
        <p:nvSpPr>
          <p:cNvPr id="19" name="TextBox 18"/>
          <p:cNvSpPr txBox="1">
            <a:spLocks noChangeArrowheads="1"/>
          </p:cNvSpPr>
          <p:nvPr/>
        </p:nvSpPr>
        <p:spPr bwMode="auto">
          <a:xfrm>
            <a:off x="7467600" y="3810000"/>
            <a:ext cx="1231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Zoom</a:t>
            </a:r>
          </a:p>
        </p:txBody>
      </p:sp>
      <p:sp>
        <p:nvSpPr>
          <p:cNvPr id="20" name="TextBox 19"/>
          <p:cNvSpPr txBox="1">
            <a:spLocks noChangeArrowheads="1"/>
          </p:cNvSpPr>
          <p:nvPr/>
        </p:nvSpPr>
        <p:spPr bwMode="auto">
          <a:xfrm>
            <a:off x="2438400" y="5283200"/>
            <a:ext cx="1643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Window</a:t>
            </a:r>
          </a:p>
        </p:txBody>
      </p:sp>
      <p:sp>
        <p:nvSpPr>
          <p:cNvPr id="21" name="TextBox 20"/>
          <p:cNvSpPr txBox="1">
            <a:spLocks noChangeArrowheads="1"/>
          </p:cNvSpPr>
          <p:nvPr/>
        </p:nvSpPr>
        <p:spPr bwMode="auto">
          <a:xfrm>
            <a:off x="5562600" y="5283200"/>
            <a:ext cx="1528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Macros</a:t>
            </a:r>
          </a:p>
        </p:txBody>
      </p:sp>
      <p:sp>
        <p:nvSpPr>
          <p:cNvPr id="14" name="Rectangle 13" title="Document Views Tab"/>
          <p:cNvSpPr/>
          <p:nvPr/>
        </p:nvSpPr>
        <p:spPr>
          <a:xfrm>
            <a:off x="-36513" y="457200"/>
            <a:ext cx="1484313"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title="Show Tab"/>
          <p:cNvSpPr/>
          <p:nvPr/>
        </p:nvSpPr>
        <p:spPr>
          <a:xfrm>
            <a:off x="1447800" y="457200"/>
            <a:ext cx="838200" cy="830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title="Zoom Tab"/>
          <p:cNvSpPr/>
          <p:nvPr/>
        </p:nvSpPr>
        <p:spPr>
          <a:xfrm>
            <a:off x="2209800" y="457200"/>
            <a:ext cx="1295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title="Window Tab"/>
          <p:cNvSpPr/>
          <p:nvPr/>
        </p:nvSpPr>
        <p:spPr>
          <a:xfrm>
            <a:off x="3505200" y="457200"/>
            <a:ext cx="2592388"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title="Macro Tab"/>
          <p:cNvSpPr/>
          <p:nvPr/>
        </p:nvSpPr>
        <p:spPr>
          <a:xfrm>
            <a:off x="6097588" y="434975"/>
            <a:ext cx="282575"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View Tab</a:t>
            </a:r>
            <a:endParaRPr lang="en-US" dirty="0"/>
          </a:p>
        </p:txBody>
      </p:sp>
      <p:pic>
        <p:nvPicPr>
          <p:cNvPr id="27" name="Picture 26"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7690" y="488274"/>
            <a:ext cx="662940" cy="703580"/>
          </a:xfrm>
          <a:prstGeom prst="rect">
            <a:avLst/>
          </a:prstGeom>
          <a:noFill/>
          <a:ln>
            <a:noFill/>
          </a:ln>
        </p:spPr>
      </p:pic>
      <p:pic>
        <p:nvPicPr>
          <p:cNvPr id="28" name="Picture 27"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2090" y="496888"/>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1)">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21" presetClass="exit" presetSubtype="1" fill="hold" grpId="1" nodeType="withEffect">
                                  <p:stCondLst>
                                    <p:cond delay="0"/>
                                  </p:stCondLst>
                                  <p:childTnLst>
                                    <p:animEffect transition="out" filter="wheel(1)">
                                      <p:cBhvr>
                                        <p:cTn id="24" dur="2000"/>
                                        <p:tgtEl>
                                          <p:spTgt spid="14"/>
                                        </p:tgtEl>
                                      </p:cBhvr>
                                    </p:animEffect>
                                    <p:set>
                                      <p:cBhvr>
                                        <p:cTn id="25" dur="1" fill="hold">
                                          <p:stCondLst>
                                            <p:cond delay="1999"/>
                                          </p:stCondLst>
                                        </p:cTn>
                                        <p:tgtEl>
                                          <p:spTgt spid="1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2000"/>
                                        <p:tgtEl>
                                          <p:spTgt spid="23"/>
                                        </p:tgtEl>
                                      </p:cBhvr>
                                    </p:animEffect>
                                  </p:childTnLst>
                                </p:cTn>
                              </p:par>
                              <p:par>
                                <p:cTn id="36" presetID="21" presetClass="exit" presetSubtype="1" fill="hold" grpId="1" nodeType="withEffect">
                                  <p:stCondLst>
                                    <p:cond delay="0"/>
                                  </p:stCondLst>
                                  <p:childTnLst>
                                    <p:animEffect transition="out" filter="wheel(1)">
                                      <p:cBhvr>
                                        <p:cTn id="37" dur="2000"/>
                                        <p:tgtEl>
                                          <p:spTgt spid="22"/>
                                        </p:tgtEl>
                                      </p:cBhvr>
                                    </p:animEffect>
                                    <p:set>
                                      <p:cBhvr>
                                        <p:cTn id="38" dur="1" fill="hold">
                                          <p:stCondLst>
                                            <p:cond delay="1999"/>
                                          </p:stCondLst>
                                        </p:cTn>
                                        <p:tgtEl>
                                          <p:spTgt spid="2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heel(1)">
                                      <p:cBhvr>
                                        <p:cTn id="48" dur="2000"/>
                                        <p:tgtEl>
                                          <p:spTgt spid="24"/>
                                        </p:tgtEl>
                                      </p:cBhvr>
                                    </p:animEffect>
                                  </p:childTnLst>
                                </p:cTn>
                              </p:par>
                              <p:par>
                                <p:cTn id="49" presetID="21" presetClass="exit" presetSubtype="1" fill="hold" grpId="1" nodeType="withEffect">
                                  <p:stCondLst>
                                    <p:cond delay="0"/>
                                  </p:stCondLst>
                                  <p:childTnLst>
                                    <p:animEffect transition="out" filter="wheel(1)">
                                      <p:cBhvr>
                                        <p:cTn id="50" dur="2000"/>
                                        <p:tgtEl>
                                          <p:spTgt spid="23"/>
                                        </p:tgtEl>
                                      </p:cBhvr>
                                    </p:animEffect>
                                    <p:set>
                                      <p:cBhvr>
                                        <p:cTn id="51" dur="1" fill="hold">
                                          <p:stCondLst>
                                            <p:cond delay="1999"/>
                                          </p:stCondLst>
                                        </p:cTn>
                                        <p:tgtEl>
                                          <p:spTgt spid="2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par>
                                <p:cTn id="59" presetID="21" presetClass="entr" presetSubtype="1"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heel(1)">
                                      <p:cBhvr>
                                        <p:cTn id="61" dur="2000"/>
                                        <p:tgtEl>
                                          <p:spTgt spid="25"/>
                                        </p:tgtEl>
                                      </p:cBhvr>
                                    </p:animEffect>
                                  </p:childTnLst>
                                </p:cTn>
                              </p:par>
                              <p:par>
                                <p:cTn id="62" presetID="21" presetClass="exit" presetSubtype="1" fill="hold" grpId="1" nodeType="withEffect">
                                  <p:stCondLst>
                                    <p:cond delay="0"/>
                                  </p:stCondLst>
                                  <p:childTnLst>
                                    <p:animEffect transition="out" filter="wheel(1)">
                                      <p:cBhvr>
                                        <p:cTn id="63" dur="2000"/>
                                        <p:tgtEl>
                                          <p:spTgt spid="24"/>
                                        </p:tgtEl>
                                      </p:cBhvr>
                                    </p:animEffect>
                                    <p:set>
                                      <p:cBhvr>
                                        <p:cTn id="64" dur="1" fill="hold">
                                          <p:stCondLst>
                                            <p:cond delay="1999"/>
                                          </p:stCondLst>
                                        </p:cTn>
                                        <p:tgtEl>
                                          <p:spTgt spid="24"/>
                                        </p:tgtEl>
                                        <p:attrNameLst>
                                          <p:attrName>style.visibility</p:attrName>
                                        </p:attrNameLst>
                                      </p:cBhvr>
                                      <p:to>
                                        <p:strVal val="hidden"/>
                                      </p:to>
                                    </p:set>
                                  </p:childTnLst>
                                </p:cTn>
                              </p:par>
                              <p:par>
                                <p:cTn id="65" presetID="21" presetClass="exit" presetSubtype="1" fill="hold" grpId="1" nodeType="withEffect">
                                  <p:stCondLst>
                                    <p:cond delay="0"/>
                                  </p:stCondLst>
                                  <p:childTnLst>
                                    <p:animEffect transition="out" filter="wheel(1)">
                                      <p:cBhvr>
                                        <p:cTn id="66" dur="2000"/>
                                        <p:tgtEl>
                                          <p:spTgt spid="25"/>
                                        </p:tgtEl>
                                      </p:cBhvr>
                                    </p:animEffect>
                                    <p:set>
                                      <p:cBhvr>
                                        <p:cTn id="67" dur="1" fill="hold">
                                          <p:stCondLst>
                                            <p:cond delay="1999"/>
                                          </p:stCondLst>
                                        </p:cTn>
                                        <p:tgtEl>
                                          <p:spTgt spid="25"/>
                                        </p:tgtEl>
                                        <p:attrNameLst>
                                          <p:attrName>style.visibility</p:attrName>
                                        </p:attrNameLst>
                                      </p:cBhvr>
                                      <p:to>
                                        <p:strVal val="hidden"/>
                                      </p:to>
                                    </p:set>
                                  </p:childTnLst>
                                </p:cTn>
                              </p:par>
                            </p:childTnLst>
                          </p:cTn>
                        </p:par>
                        <p:par>
                          <p:cTn id="68" fill="hold" nodeType="afterGroup">
                            <p:stCondLst>
                              <p:cond delay="2000"/>
                            </p:stCondLst>
                            <p:childTnLst>
                              <p:par>
                                <p:cTn id="69" presetID="42"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1000"/>
                                        <p:tgtEl>
                                          <p:spTgt spid="18"/>
                                        </p:tgtEl>
                                      </p:cBhvr>
                                    </p:animEffect>
                                    <p:anim calcmode="lin" valueType="num">
                                      <p:cBhvr>
                                        <p:cTn id="72" dur="1000" fill="hold"/>
                                        <p:tgtEl>
                                          <p:spTgt spid="18"/>
                                        </p:tgtEl>
                                        <p:attrNameLst>
                                          <p:attrName>ppt_x</p:attrName>
                                        </p:attrNameLst>
                                      </p:cBhvr>
                                      <p:tavLst>
                                        <p:tav tm="0">
                                          <p:val>
                                            <p:strVal val="#ppt_x"/>
                                          </p:val>
                                        </p:tav>
                                        <p:tav tm="100000">
                                          <p:val>
                                            <p:strVal val="#ppt_x"/>
                                          </p:val>
                                        </p:tav>
                                      </p:tavLst>
                                    </p:anim>
                                    <p:anim calcmode="lin" valueType="num">
                                      <p:cBhvr>
                                        <p:cTn id="7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p:bldP spid="16" grpId="0"/>
      <p:bldP spid="19" grpId="0"/>
      <p:bldP spid="20" grpId="0"/>
      <p:bldP spid="21" grpId="0"/>
      <p:bldP spid="14" grpId="0" animBg="1"/>
      <p:bldP spid="14"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a:xfrm>
            <a:off x="457200" y="2971800"/>
            <a:ext cx="8229600" cy="3429000"/>
          </a:xfrm>
        </p:spPr>
        <p:txBody>
          <a:bodyPr/>
          <a:lstStyle/>
          <a:p>
            <a:pPr marL="457200" indent="-457200" algn="l" eaLnBrk="1" hangingPunct="1">
              <a:buFontTx/>
              <a:buChar char="•"/>
            </a:pPr>
            <a:r>
              <a:rPr lang="en-US" altLang="en-US" sz="3600" smtClean="0"/>
              <a:t>Identify the main components of the user interface.</a:t>
            </a:r>
          </a:p>
          <a:p>
            <a:pPr marL="457200" indent="-457200" algn="l" eaLnBrk="1" hangingPunct="1">
              <a:buFontTx/>
              <a:buChar char="•"/>
            </a:pPr>
            <a:r>
              <a:rPr lang="en-US" altLang="en-US" sz="3600" smtClean="0"/>
              <a:t>Identify the purpose of the commands on the menu bar.</a:t>
            </a:r>
          </a:p>
          <a:p>
            <a:pPr marL="457200" indent="-457200" algn="l" eaLnBrk="1" hangingPunct="1">
              <a:buFontTx/>
              <a:buChar char="•"/>
            </a:pPr>
            <a:r>
              <a:rPr lang="en-US" altLang="en-US" sz="3600" smtClean="0"/>
              <a:t>Explain the difference between    copy and cut.</a:t>
            </a:r>
          </a:p>
        </p:txBody>
      </p:sp>
      <p:sp>
        <p:nvSpPr>
          <p:cNvPr id="4099" name="Rectangle 1026"/>
          <p:cNvSpPr>
            <a:spLocks noGrp="1" noChangeArrowheads="1"/>
          </p:cNvSpPr>
          <p:nvPr>
            <p:ph type="ctrTitle"/>
          </p:nvPr>
        </p:nvSpPr>
        <p:spPr>
          <a:xfrm>
            <a:off x="762000" y="1524000"/>
            <a:ext cx="7696200" cy="1295400"/>
          </a:xfrm>
        </p:spPr>
        <p:txBody>
          <a:bodyPr/>
          <a:lstStyle/>
          <a:p>
            <a:pPr eaLnBrk="1" hangingPunct="1"/>
            <a:r>
              <a:rPr lang="en-US" altLang="en-US" sz="6600" smtClean="0">
                <a:latin typeface="Arial Rounded MT Bold" pitchFamily="34" charset="0"/>
              </a:rPr>
              <a:t>Objectives</a:t>
            </a:r>
          </a:p>
        </p:txBody>
      </p:sp>
      <p:pic>
        <p:nvPicPr>
          <p:cNvPr id="4100" name="Picture 6"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5181600"/>
            <a:ext cx="152876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anim calcmode="lin" valueType="num">
                                      <p:cBhvr>
                                        <p:cTn id="14"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Effect transition="in" filter="fade">
                                      <p:cBhvr>
                                        <p:cTn id="19" dur="1000"/>
                                        <p:tgtEl>
                                          <p:spTgt spid="27651">
                                            <p:txEl>
                                              <p:pRg st="2" end="2"/>
                                            </p:txEl>
                                          </p:spTgt>
                                        </p:tgtEl>
                                      </p:cBhvr>
                                    </p:animEffect>
                                    <p:anim calcmode="lin" valueType="num">
                                      <p:cBhvr>
                                        <p:cTn id="20"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a:xfrm>
            <a:off x="457200" y="2971800"/>
            <a:ext cx="8229600" cy="3429000"/>
          </a:xfrm>
        </p:spPr>
        <p:txBody>
          <a:bodyPr/>
          <a:lstStyle/>
          <a:p>
            <a:pPr marL="457200" indent="-457200" algn="l" eaLnBrk="1" hangingPunct="1">
              <a:buFontTx/>
              <a:buChar char="•"/>
            </a:pPr>
            <a:r>
              <a:rPr lang="en-US" altLang="en-US" sz="3600" smtClean="0"/>
              <a:t>Copy, cut and paste text.</a:t>
            </a:r>
          </a:p>
          <a:p>
            <a:pPr marL="457200" indent="-457200" algn="l" eaLnBrk="1" hangingPunct="1">
              <a:buFontTx/>
              <a:buChar char="•"/>
            </a:pPr>
            <a:r>
              <a:rPr lang="en-US" altLang="en-US" sz="3600" smtClean="0"/>
              <a:t>Work with the buttons on the toolbar.</a:t>
            </a:r>
          </a:p>
          <a:p>
            <a:pPr marL="457200" indent="-457200" algn="l" eaLnBrk="1" hangingPunct="1">
              <a:buFontTx/>
              <a:buChar char="•"/>
            </a:pPr>
            <a:r>
              <a:rPr lang="en-US" altLang="en-US" sz="3600" smtClean="0"/>
              <a:t>Work with the pointer in a program.</a:t>
            </a:r>
          </a:p>
          <a:p>
            <a:pPr marL="457200" indent="-457200" algn="l" eaLnBrk="1" hangingPunct="1">
              <a:buFontTx/>
              <a:buChar char="•"/>
            </a:pPr>
            <a:r>
              <a:rPr lang="en-US" altLang="en-US" sz="3600" smtClean="0"/>
              <a:t>Work with text and characters in       a program.</a:t>
            </a:r>
          </a:p>
        </p:txBody>
      </p:sp>
      <p:sp>
        <p:nvSpPr>
          <p:cNvPr id="5123" name="Rectangle 1026"/>
          <p:cNvSpPr>
            <a:spLocks noGrp="1" noChangeArrowheads="1"/>
          </p:cNvSpPr>
          <p:nvPr>
            <p:ph type="ctrTitle"/>
          </p:nvPr>
        </p:nvSpPr>
        <p:spPr>
          <a:xfrm>
            <a:off x="762000" y="1524000"/>
            <a:ext cx="7696200" cy="1295400"/>
          </a:xfrm>
        </p:spPr>
        <p:txBody>
          <a:bodyPr/>
          <a:lstStyle/>
          <a:p>
            <a:pPr eaLnBrk="1" hangingPunct="1"/>
            <a:r>
              <a:rPr lang="en-US" altLang="en-US" sz="6600" smtClean="0">
                <a:latin typeface="Arial Rounded MT Bold" pitchFamily="34" charset="0"/>
              </a:rPr>
              <a:t>Objectives</a:t>
            </a:r>
          </a:p>
        </p:txBody>
      </p:sp>
      <p:pic>
        <p:nvPicPr>
          <p:cNvPr id="5124" name="Picture 6"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5181600"/>
            <a:ext cx="152876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anim calcmode="lin" valueType="num">
                                      <p:cBhvr>
                                        <p:cTn id="14"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Effect transition="in" filter="fade">
                                      <p:cBhvr>
                                        <p:cTn id="19" dur="1000"/>
                                        <p:tgtEl>
                                          <p:spTgt spid="27651">
                                            <p:txEl>
                                              <p:pRg st="2" end="2"/>
                                            </p:txEl>
                                          </p:spTgt>
                                        </p:tgtEl>
                                      </p:cBhvr>
                                    </p:animEffect>
                                    <p:anim calcmode="lin" valueType="num">
                                      <p:cBhvr>
                                        <p:cTn id="20"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Effect transition="in" filter="fade">
                                      <p:cBhvr>
                                        <p:cTn id="25" dur="1000"/>
                                        <p:tgtEl>
                                          <p:spTgt spid="27651">
                                            <p:txEl>
                                              <p:pRg st="3" end="3"/>
                                            </p:txEl>
                                          </p:spTgt>
                                        </p:tgtEl>
                                      </p:cBhvr>
                                    </p:animEffect>
                                    <p:anim calcmode="lin" valueType="num">
                                      <p:cBhvr>
                                        <p:cTn id="26"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a:xfrm>
            <a:off x="457200" y="2971800"/>
            <a:ext cx="8229600" cy="3429000"/>
          </a:xfrm>
        </p:spPr>
        <p:txBody>
          <a:bodyPr/>
          <a:lstStyle/>
          <a:p>
            <a:pPr marL="457200" indent="-457200" algn="l" eaLnBrk="1" hangingPunct="1">
              <a:buFontTx/>
              <a:buChar char="•"/>
            </a:pPr>
            <a:r>
              <a:rPr lang="en-US" altLang="en-US" sz="3600" smtClean="0"/>
              <a:t>Explain the use of primary keyboard shortcuts and key combinations.</a:t>
            </a:r>
          </a:p>
          <a:p>
            <a:pPr marL="457200" indent="-457200" algn="l" eaLnBrk="1" hangingPunct="1">
              <a:buFontTx/>
              <a:buChar char="•"/>
            </a:pPr>
            <a:r>
              <a:rPr lang="en-US" altLang="en-US" sz="3600" smtClean="0"/>
              <a:t>Perform basic tasks by using a word processor.</a:t>
            </a:r>
          </a:p>
          <a:p>
            <a:pPr marL="457200" indent="-457200" algn="l" eaLnBrk="1" hangingPunct="1">
              <a:buFontTx/>
              <a:buChar char="•"/>
            </a:pPr>
            <a:r>
              <a:rPr lang="en-US" altLang="en-US" sz="3600" smtClean="0"/>
              <a:t>Edit and format text.</a:t>
            </a:r>
          </a:p>
        </p:txBody>
      </p:sp>
      <p:sp>
        <p:nvSpPr>
          <p:cNvPr id="6147" name="Rectangle 1026"/>
          <p:cNvSpPr>
            <a:spLocks noGrp="1" noChangeArrowheads="1"/>
          </p:cNvSpPr>
          <p:nvPr>
            <p:ph type="ctrTitle"/>
          </p:nvPr>
        </p:nvSpPr>
        <p:spPr>
          <a:xfrm>
            <a:off x="762000" y="1524000"/>
            <a:ext cx="7696200" cy="1295400"/>
          </a:xfrm>
        </p:spPr>
        <p:txBody>
          <a:bodyPr/>
          <a:lstStyle/>
          <a:p>
            <a:pPr eaLnBrk="1" hangingPunct="1"/>
            <a:r>
              <a:rPr lang="en-US" altLang="en-US" sz="6600" smtClean="0">
                <a:latin typeface="Arial Rounded MT Bold" pitchFamily="34" charset="0"/>
              </a:rPr>
              <a:t>Objectives</a:t>
            </a:r>
          </a:p>
        </p:txBody>
      </p:sp>
      <p:pic>
        <p:nvPicPr>
          <p:cNvPr id="6148" name="Picture 6"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5181600"/>
            <a:ext cx="152876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anim calcmode="lin" valueType="num">
                                      <p:cBhvr>
                                        <p:cTn id="14"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Effect transition="in" filter="fade">
                                      <p:cBhvr>
                                        <p:cTn id="19" dur="1000"/>
                                        <p:tgtEl>
                                          <p:spTgt spid="27651">
                                            <p:txEl>
                                              <p:pRg st="2" end="2"/>
                                            </p:txEl>
                                          </p:spTgt>
                                        </p:tgtEl>
                                      </p:cBhvr>
                                    </p:animEffect>
                                    <p:anim calcmode="lin" valueType="num">
                                      <p:cBhvr>
                                        <p:cTn id="20"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a:xfrm>
            <a:off x="457200" y="2971800"/>
            <a:ext cx="8229600" cy="3429000"/>
          </a:xfrm>
        </p:spPr>
        <p:txBody>
          <a:bodyPr/>
          <a:lstStyle/>
          <a:p>
            <a:pPr marL="457200" indent="-457200" algn="l" eaLnBrk="1" hangingPunct="1">
              <a:buFont typeface="Arial" pitchFamily="34" charset="0"/>
              <a:buChar char="•"/>
              <a:defRPr/>
            </a:pPr>
            <a:r>
              <a:rPr lang="en-US" sz="3600" dirty="0" smtClean="0"/>
              <a:t>Work </a:t>
            </a:r>
            <a:r>
              <a:rPr lang="en-US" sz="3600" dirty="0"/>
              <a:t>with pictures.</a:t>
            </a:r>
          </a:p>
          <a:p>
            <a:pPr marL="457200" indent="-457200" algn="l" eaLnBrk="1" hangingPunct="1">
              <a:buFont typeface="Arial" pitchFamily="34" charset="0"/>
              <a:buChar char="•"/>
              <a:defRPr/>
            </a:pPr>
            <a:r>
              <a:rPr lang="en-US" sz="3600" dirty="0"/>
              <a:t>Work with language tools (spell check, dictionary, thesaurus).</a:t>
            </a:r>
          </a:p>
          <a:p>
            <a:pPr marL="457200" indent="-457200" algn="l" eaLnBrk="1" hangingPunct="1">
              <a:buFont typeface="Arial" pitchFamily="34" charset="0"/>
              <a:buChar char="•"/>
              <a:defRPr/>
            </a:pPr>
            <a:r>
              <a:rPr lang="en-US" sz="3600" dirty="0"/>
              <a:t>Identify the various benefits </a:t>
            </a:r>
            <a:r>
              <a:rPr lang="en-US" sz="3600" dirty="0" smtClean="0"/>
              <a:t>of    </a:t>
            </a:r>
            <a:r>
              <a:rPr lang="en-US" sz="3600" dirty="0"/>
              <a:t>using word processing software.</a:t>
            </a:r>
          </a:p>
          <a:p>
            <a:pPr algn="l" eaLnBrk="1" hangingPunct="1">
              <a:defRPr/>
            </a:pPr>
            <a:endParaRPr lang="en-US" sz="3600" dirty="0"/>
          </a:p>
        </p:txBody>
      </p:sp>
      <p:sp>
        <p:nvSpPr>
          <p:cNvPr id="7171" name="Rectangle 1026"/>
          <p:cNvSpPr>
            <a:spLocks noGrp="1" noChangeArrowheads="1"/>
          </p:cNvSpPr>
          <p:nvPr>
            <p:ph type="ctrTitle"/>
          </p:nvPr>
        </p:nvSpPr>
        <p:spPr>
          <a:xfrm>
            <a:off x="762000" y="1524000"/>
            <a:ext cx="7696200" cy="1295400"/>
          </a:xfrm>
        </p:spPr>
        <p:txBody>
          <a:bodyPr/>
          <a:lstStyle/>
          <a:p>
            <a:pPr eaLnBrk="1" hangingPunct="1"/>
            <a:r>
              <a:rPr lang="en-US" altLang="en-US" sz="6600" smtClean="0">
                <a:latin typeface="Arial Rounded MT Bold" pitchFamily="34" charset="0"/>
              </a:rPr>
              <a:t>Objectives</a:t>
            </a:r>
          </a:p>
        </p:txBody>
      </p:sp>
      <p:pic>
        <p:nvPicPr>
          <p:cNvPr id="7172" name="Picture 6" title="Word Ic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5181600"/>
            <a:ext cx="152876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anim calcmode="lin" valueType="num">
                                      <p:cBhvr>
                                        <p:cTn id="14"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Effect transition="in" filter="fade">
                                      <p:cBhvr>
                                        <p:cTn id="19" dur="1000"/>
                                        <p:tgtEl>
                                          <p:spTgt spid="27651">
                                            <p:txEl>
                                              <p:pRg st="2" end="2"/>
                                            </p:txEl>
                                          </p:spTgt>
                                        </p:tgtEl>
                                      </p:cBhvr>
                                    </p:animEffect>
                                    <p:anim calcmode="lin" valueType="num">
                                      <p:cBhvr>
                                        <p:cTn id="20"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228600" y="1524000"/>
            <a:ext cx="8763000" cy="1295400"/>
          </a:xfrm>
        </p:spPr>
        <p:txBody>
          <a:bodyPr/>
          <a:lstStyle/>
          <a:p>
            <a:pPr eaLnBrk="1" hangingPunct="1"/>
            <a:r>
              <a:rPr lang="en-US" altLang="en-US" sz="6600" smtClean="0">
                <a:latin typeface="Arial Rounded MT Bold" pitchFamily="34" charset="0"/>
              </a:rPr>
              <a:t>Screen Components</a:t>
            </a:r>
          </a:p>
        </p:txBody>
      </p:sp>
      <p:sp>
        <p:nvSpPr>
          <p:cNvPr id="6" name="Rectangle 3"/>
          <p:cNvSpPr>
            <a:spLocks noGrp="1" noChangeArrowheads="1"/>
          </p:cNvSpPr>
          <p:nvPr>
            <p:ph type="subTitle" idx="1"/>
          </p:nvPr>
        </p:nvSpPr>
        <p:spPr>
          <a:xfrm>
            <a:off x="457200" y="2971800"/>
            <a:ext cx="8229600" cy="3429000"/>
          </a:xfrm>
        </p:spPr>
        <p:txBody>
          <a:bodyPr/>
          <a:lstStyle/>
          <a:p>
            <a:pPr algn="l" eaLnBrk="1" hangingPunct="1"/>
            <a:r>
              <a:rPr lang="en-US" altLang="en-US" sz="3600" smtClean="0"/>
              <a:t>The opening screen for</a:t>
            </a:r>
          </a:p>
          <a:p>
            <a:pPr algn="l" eaLnBrk="1" hangingPunct="1"/>
            <a:r>
              <a:rPr lang="en-US" altLang="en-US" sz="3600" smtClean="0"/>
              <a:t>Microsoft Word 2010 looks like this…</a:t>
            </a:r>
          </a:p>
        </p:txBody>
      </p:sp>
      <p:sp>
        <p:nvSpPr>
          <p:cNvPr id="8197" name="Rectangle 1"/>
          <p:cNvSpPr>
            <a:spLocks noChangeArrowheads="1"/>
          </p:cNvSpPr>
          <p:nvPr/>
        </p:nvSpPr>
        <p:spPr bwMode="auto">
          <a:xfrm>
            <a:off x="2286000" y="6203950"/>
            <a:ext cx="5329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Click </a:t>
            </a:r>
            <a:r>
              <a:rPr lang="en-US" altLang="en-US" sz="1800">
                <a:solidFill>
                  <a:srgbClr val="FF0000"/>
                </a:solidFill>
                <a:hlinkClick r:id="" action="ppaction://hlinkshowjump?jump=nextslide"/>
              </a:rPr>
              <a:t>here</a:t>
            </a:r>
            <a:r>
              <a:rPr lang="en-US" altLang="en-US" sz="1800">
                <a:hlinkClick r:id="" action="ppaction://hlinkshowjump?jump=nextslide"/>
              </a:rPr>
              <a:t> </a:t>
            </a:r>
            <a:r>
              <a:rPr lang="en-US" altLang="en-US" sz="1800"/>
              <a:t>when you are ready to continue…</a:t>
            </a:r>
          </a:p>
        </p:txBody>
      </p:sp>
      <p:pic>
        <p:nvPicPr>
          <p:cNvPr id="3" name="Picture 2" title="Blank Page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1"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p:cNvSpPr txBox="1">
            <a:spLocks noChangeArrowheads="1"/>
          </p:cNvSpPr>
          <p:nvPr/>
        </p:nvSpPr>
        <p:spPr bwMode="auto">
          <a:xfrm>
            <a:off x="457200" y="3048000"/>
            <a:ext cx="8229600" cy="294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a:t>While different versions have different appearances, they all have most of the same features. If you know what to call it, you should be able to find it in other versions.</a:t>
            </a:r>
          </a:p>
          <a:p>
            <a:pPr eaLnBrk="1" hangingPunct="1">
              <a:spcBef>
                <a:spcPct val="0"/>
              </a:spcBef>
              <a:buFontTx/>
              <a:buNone/>
            </a:pPr>
            <a:endParaRPr lang="en-US" altLang="en-US" sz="700"/>
          </a:p>
          <a:p>
            <a:pPr eaLnBrk="1" hangingPunct="1">
              <a:spcBef>
                <a:spcPct val="0"/>
              </a:spcBef>
              <a:buFontTx/>
              <a:buNone/>
            </a:pPr>
            <a:endParaRPr lang="en-US" altLang="en-US" sz="1800"/>
          </a:p>
        </p:txBody>
      </p:sp>
      <p:sp>
        <p:nvSpPr>
          <p:cNvPr id="9220" name="Rectangle 1026"/>
          <p:cNvSpPr txBox="1">
            <a:spLocks noChangeArrowheads="1"/>
          </p:cNvSpPr>
          <p:nvPr/>
        </p:nvSpPr>
        <p:spPr bwMode="auto">
          <a:xfrm>
            <a:off x="762000" y="1905000"/>
            <a:ext cx="7696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6600">
                <a:solidFill>
                  <a:schemeClr val="tx2"/>
                </a:solidFill>
                <a:latin typeface="Arial Rounded MT Bold" pitchFamily="34" charset="0"/>
              </a:rPr>
              <a:t>Terminology</a:t>
            </a:r>
          </a:p>
        </p:txBody>
      </p:sp>
      <p:pic>
        <p:nvPicPr>
          <p:cNvPr id="5" name="Picture 4"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6" name="Picture 5"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
        <p:nvSpPr>
          <p:cNvPr id="2" name="Title 1" hidden="1"/>
          <p:cNvSpPr>
            <a:spLocks noGrp="1"/>
          </p:cNvSpPr>
          <p:nvPr>
            <p:ph type="title" idx="4294967295"/>
          </p:nvPr>
        </p:nvSpPr>
        <p:spPr/>
        <p:txBody>
          <a:bodyPr/>
          <a:lstStyle/>
          <a:p>
            <a:r>
              <a:rPr lang="en-US" dirty="0" smtClean="0"/>
              <a:t>Terminology</a:t>
            </a:r>
            <a:endParaRPr lang="en-US"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title="Window Screensho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p:cNvSpPr txBox="1">
            <a:spLocks noChangeArrowheads="1"/>
          </p:cNvSpPr>
          <p:nvPr/>
        </p:nvSpPr>
        <p:spPr bwMode="auto">
          <a:xfrm>
            <a:off x="304800" y="2057400"/>
            <a:ext cx="8610600" cy="4586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a:t>The area outlined in red is called the</a:t>
            </a:r>
          </a:p>
          <a:p>
            <a:pPr eaLnBrk="1" hangingPunct="1">
              <a:spcBef>
                <a:spcPct val="0"/>
              </a:spcBef>
              <a:buFontTx/>
              <a:buNone/>
            </a:pPr>
            <a:r>
              <a:rPr lang="en-US" altLang="en-US" sz="3600"/>
              <a:t>title bar.</a:t>
            </a:r>
          </a:p>
          <a:p>
            <a:pPr eaLnBrk="1" hangingPunct="1">
              <a:spcBef>
                <a:spcPct val="0"/>
              </a:spcBef>
              <a:buFontTx/>
              <a:buNone/>
            </a:pPr>
            <a:endParaRPr lang="en-US" altLang="en-US" sz="3600"/>
          </a:p>
          <a:p>
            <a:pPr eaLnBrk="1" hangingPunct="1">
              <a:spcBef>
                <a:spcPct val="0"/>
              </a:spcBef>
              <a:buFontTx/>
              <a:buNone/>
            </a:pPr>
            <a:r>
              <a:rPr lang="en-US" altLang="en-US" sz="3600"/>
              <a:t>It displays the names of the open program (in this case Microsoft  Word)</a:t>
            </a:r>
          </a:p>
          <a:p>
            <a:pPr eaLnBrk="1" hangingPunct="1">
              <a:spcBef>
                <a:spcPct val="0"/>
              </a:spcBef>
              <a:buFontTx/>
              <a:buNone/>
            </a:pPr>
            <a:r>
              <a:rPr lang="en-US" altLang="en-US" sz="3600"/>
              <a:t>and the name of the current file.</a:t>
            </a:r>
          </a:p>
          <a:p>
            <a:pPr eaLnBrk="1" hangingPunct="1">
              <a:spcBef>
                <a:spcPct val="0"/>
              </a:spcBef>
              <a:buFontTx/>
              <a:buNone/>
            </a:pPr>
            <a:endParaRPr lang="en-US" altLang="en-US" sz="2400"/>
          </a:p>
          <a:p>
            <a:pPr eaLnBrk="1" hangingPunct="1">
              <a:spcBef>
                <a:spcPct val="0"/>
              </a:spcBef>
              <a:buFontTx/>
              <a:buNone/>
            </a:pPr>
            <a:endParaRPr lang="en-US" altLang="en-US" sz="2400"/>
          </a:p>
          <a:p>
            <a:pPr algn="r" eaLnBrk="1" hangingPunct="1">
              <a:spcBef>
                <a:spcPct val="0"/>
              </a:spcBef>
              <a:buFontTx/>
              <a:buNone/>
            </a:pPr>
            <a:endParaRPr lang="en-US" altLang="en-US" sz="2800"/>
          </a:p>
        </p:txBody>
      </p:sp>
      <p:sp>
        <p:nvSpPr>
          <p:cNvPr id="3" name="Rectangle 2" title="Document Title"/>
          <p:cNvSpPr/>
          <p:nvPr/>
        </p:nvSpPr>
        <p:spPr>
          <a:xfrm>
            <a:off x="990600" y="0"/>
            <a:ext cx="72390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hidden="1"/>
          <p:cNvSpPr>
            <a:spLocks noGrp="1"/>
          </p:cNvSpPr>
          <p:nvPr>
            <p:ph type="title" idx="4294967295"/>
          </p:nvPr>
        </p:nvSpPr>
        <p:spPr/>
        <p:txBody>
          <a:bodyPr/>
          <a:lstStyle/>
          <a:p>
            <a:r>
              <a:rPr lang="en-US" dirty="0" smtClean="0"/>
              <a:t>Title Bar</a:t>
            </a:r>
            <a:endParaRPr lang="en-US" dirty="0"/>
          </a:p>
        </p:txBody>
      </p:sp>
      <p:pic>
        <p:nvPicPr>
          <p:cNvPr id="8" name="Picture 7" title="Library Archive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5636260"/>
            <a:ext cx="662940" cy="703580"/>
          </a:xfrm>
          <a:prstGeom prst="rect">
            <a:avLst/>
          </a:prstGeom>
          <a:noFill/>
          <a:ln>
            <a:noFill/>
          </a:ln>
        </p:spPr>
      </p:pic>
      <p:pic>
        <p:nvPicPr>
          <p:cNvPr id="9" name="Picture 8" title="Libraries and Literacy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644874"/>
            <a:ext cx="1028700" cy="685800"/>
          </a:xfrm>
          <a:prstGeom prst="rect">
            <a:avLst/>
          </a:prstGeom>
          <a:noFill/>
          <a:ln>
            <a:noFill/>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2384</TotalTime>
  <Words>879</Words>
  <Application>Microsoft Office PowerPoint</Application>
  <PresentationFormat>On-screen Show (4:3)</PresentationFormat>
  <Paragraphs>203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Arial Rounded MT Bold</vt:lpstr>
      <vt:lpstr>Calibri</vt:lpstr>
      <vt:lpstr>Default Design</vt:lpstr>
      <vt:lpstr>4.2 Microsoft Word</vt:lpstr>
      <vt:lpstr>Microsoft Word…</vt:lpstr>
      <vt:lpstr>Objectives</vt:lpstr>
      <vt:lpstr>Objectives</vt:lpstr>
      <vt:lpstr>Objectives</vt:lpstr>
      <vt:lpstr>Objectives</vt:lpstr>
      <vt:lpstr>Screen Components</vt:lpstr>
      <vt:lpstr>Terminology</vt:lpstr>
      <vt:lpstr>Title Bar</vt:lpstr>
      <vt:lpstr>Not Saved</vt:lpstr>
      <vt:lpstr>Window Control Icons</vt:lpstr>
      <vt:lpstr>Three Buttons</vt:lpstr>
      <vt:lpstr>Minimize Button</vt:lpstr>
      <vt:lpstr>Task Bar Restore</vt:lpstr>
      <vt:lpstr>Multiple Files</vt:lpstr>
      <vt:lpstr>Maximize/Restore Button</vt:lpstr>
      <vt:lpstr>Close Button</vt:lpstr>
      <vt:lpstr>Quick Access Toolbar</vt:lpstr>
      <vt:lpstr>Ribbon Area</vt:lpstr>
      <vt:lpstr>Ribbon Customization</vt:lpstr>
      <vt:lpstr>Tabs</vt:lpstr>
      <vt:lpstr>File Tab Menu</vt:lpstr>
      <vt:lpstr>Home Tab</vt:lpstr>
      <vt:lpstr>Insert Tab</vt:lpstr>
      <vt:lpstr>Page Layout Tab</vt:lpstr>
      <vt:lpstr>References Tab</vt:lpstr>
      <vt:lpstr>Mailings Tab</vt:lpstr>
      <vt:lpstr>Review Tabs</vt:lpstr>
      <vt:lpstr>View Tab</vt:lpstr>
    </vt:vector>
  </TitlesOfParts>
  <Company>Home Base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Goyco, Jorge A</cp:lastModifiedBy>
  <cp:revision>98</cp:revision>
  <dcterms:created xsi:type="dcterms:W3CDTF">2006-08-02T18:25:36Z</dcterms:created>
  <dcterms:modified xsi:type="dcterms:W3CDTF">2018-04-05T14:30:45Z</dcterms:modified>
</cp:coreProperties>
</file>